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notesMasterIdLst>
    <p:notesMasterId r:id="rId21"/>
  </p:notesMasterIdLst>
  <p:sldIdLst>
    <p:sldId id="256" r:id="rId2"/>
    <p:sldId id="275" r:id="rId3"/>
    <p:sldId id="261" r:id="rId4"/>
    <p:sldId id="257" r:id="rId5"/>
    <p:sldId id="274" r:id="rId6"/>
    <p:sldId id="273" r:id="rId7"/>
    <p:sldId id="262" r:id="rId8"/>
    <p:sldId id="263" r:id="rId9"/>
    <p:sldId id="264" r:id="rId10"/>
    <p:sldId id="270" r:id="rId11"/>
    <p:sldId id="276" r:id="rId12"/>
    <p:sldId id="269" r:id="rId13"/>
    <p:sldId id="278" r:id="rId14"/>
    <p:sldId id="279" r:id="rId15"/>
    <p:sldId id="267" r:id="rId16"/>
    <p:sldId id="266" r:id="rId17"/>
    <p:sldId id="268" r:id="rId18"/>
    <p:sldId id="277" r:id="rId19"/>
    <p:sldId id="27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745"/>
    <p:restoredTop sz="91224"/>
  </p:normalViewPr>
  <p:slideViewPr>
    <p:cSldViewPr snapToGrid="0">
      <p:cViewPr varScale="1">
        <p:scale>
          <a:sx n="85" d="100"/>
          <a:sy n="85" d="100"/>
        </p:scale>
        <p:origin x="160" y="8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D1C7CB-3A70-4FEB-8D50-3783AFC79B1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89EDDB7-96B2-48A6-89D2-D588B420FADC}">
      <dgm:prSet/>
      <dgm:spPr/>
      <dgm:t>
        <a:bodyPr/>
        <a:lstStyle/>
        <a:p>
          <a:pPr>
            <a:lnSpc>
              <a:spcPct val="100000"/>
            </a:lnSpc>
          </a:pPr>
          <a:r>
            <a:rPr lang="en-US"/>
            <a:t>Early Years: Founded in 1888 by James H. McGraw as a publishing business focused on educational materials.</a:t>
          </a:r>
        </a:p>
      </dgm:t>
    </dgm:pt>
    <dgm:pt modelId="{BA4F09BD-EB56-4A6A-AB41-F60C6AF6AC02}" type="parTrans" cxnId="{D34A10DF-3C65-420B-B495-A984AB254C39}">
      <dgm:prSet/>
      <dgm:spPr/>
      <dgm:t>
        <a:bodyPr/>
        <a:lstStyle/>
        <a:p>
          <a:endParaRPr lang="en-US"/>
        </a:p>
      </dgm:t>
    </dgm:pt>
    <dgm:pt modelId="{511B6EA5-8E3D-4B59-90DB-B543668DC248}" type="sibTrans" cxnId="{D34A10DF-3C65-420B-B495-A984AB254C39}">
      <dgm:prSet/>
      <dgm:spPr/>
      <dgm:t>
        <a:bodyPr/>
        <a:lstStyle/>
        <a:p>
          <a:endParaRPr lang="en-US"/>
        </a:p>
      </dgm:t>
    </dgm:pt>
    <dgm:pt modelId="{F7A53772-D193-44AC-A024-EB8AE784399D}">
      <dgm:prSet/>
      <dgm:spPr/>
      <dgm:t>
        <a:bodyPr/>
        <a:lstStyle/>
        <a:p>
          <a:pPr>
            <a:lnSpc>
              <a:spcPct val="100000"/>
            </a:lnSpc>
          </a:pPr>
          <a:r>
            <a:rPr lang="en-US"/>
            <a:t>Merger with Hill Publishing: Merged with John Hill's publishing house in 1909 to form McGraw-Hill Publishing Company.</a:t>
          </a:r>
        </a:p>
      </dgm:t>
    </dgm:pt>
    <dgm:pt modelId="{B7904AC8-1FCA-47BD-B2A5-D554BD2B2487}" type="parTrans" cxnId="{C2BEC0C3-4592-43F8-A0B3-3436FBDFEE4B}">
      <dgm:prSet/>
      <dgm:spPr/>
      <dgm:t>
        <a:bodyPr/>
        <a:lstStyle/>
        <a:p>
          <a:endParaRPr lang="en-US"/>
        </a:p>
      </dgm:t>
    </dgm:pt>
    <dgm:pt modelId="{1E5A00A9-349F-4D06-B5C2-E2EAACBB811F}" type="sibTrans" cxnId="{C2BEC0C3-4592-43F8-A0B3-3436FBDFEE4B}">
      <dgm:prSet/>
      <dgm:spPr/>
      <dgm:t>
        <a:bodyPr/>
        <a:lstStyle/>
        <a:p>
          <a:endParaRPr lang="en-US"/>
        </a:p>
      </dgm:t>
    </dgm:pt>
    <dgm:pt modelId="{49C27FE5-9B85-4644-B148-CB2A4D6FCE00}">
      <dgm:prSet/>
      <dgm:spPr/>
      <dgm:t>
        <a:bodyPr/>
        <a:lstStyle/>
        <a:p>
          <a:pPr>
            <a:lnSpc>
              <a:spcPct val="100000"/>
            </a:lnSpc>
          </a:pPr>
          <a:r>
            <a:rPr lang="en-US"/>
            <a:t>Expansion and Diversification: Expanded into new areas such as financial services, information services, and broadcasting.</a:t>
          </a:r>
        </a:p>
      </dgm:t>
    </dgm:pt>
    <dgm:pt modelId="{022A04DC-C376-48E5-9FE1-AF6D640E5F4F}" type="parTrans" cxnId="{FC8F7C11-BCCD-4231-991D-D46CCE633DD5}">
      <dgm:prSet/>
      <dgm:spPr/>
      <dgm:t>
        <a:bodyPr/>
        <a:lstStyle/>
        <a:p>
          <a:endParaRPr lang="en-US"/>
        </a:p>
      </dgm:t>
    </dgm:pt>
    <dgm:pt modelId="{462EA494-05EC-4FDC-8B40-6CD1748C7E7D}" type="sibTrans" cxnId="{FC8F7C11-BCCD-4231-991D-D46CCE633DD5}">
      <dgm:prSet/>
      <dgm:spPr/>
      <dgm:t>
        <a:bodyPr/>
        <a:lstStyle/>
        <a:p>
          <a:endParaRPr lang="en-US"/>
        </a:p>
      </dgm:t>
    </dgm:pt>
    <dgm:pt modelId="{4A63835B-6C6A-4B93-A366-712B8E988056}">
      <dgm:prSet/>
      <dgm:spPr/>
      <dgm:t>
        <a:bodyPr/>
        <a:lstStyle/>
        <a:p>
          <a:pPr>
            <a:lnSpc>
              <a:spcPct val="100000"/>
            </a:lnSpc>
          </a:pPr>
          <a:r>
            <a:rPr lang="en-US"/>
            <a:t>Financial Services Focus: Increased focus on financial services division in the latter half of the 20th century, including Standard &amp; Poor's (S&amp;P) Corporation.</a:t>
          </a:r>
        </a:p>
      </dgm:t>
    </dgm:pt>
    <dgm:pt modelId="{E7CE3ABB-85D7-40E9-BC9F-D5B709E550F8}" type="parTrans" cxnId="{53885A48-BA2E-49F6-8E4F-F319F3613813}">
      <dgm:prSet/>
      <dgm:spPr/>
      <dgm:t>
        <a:bodyPr/>
        <a:lstStyle/>
        <a:p>
          <a:endParaRPr lang="en-US"/>
        </a:p>
      </dgm:t>
    </dgm:pt>
    <dgm:pt modelId="{4BF392A7-4E5E-4961-9144-A0E951CF6A8F}" type="sibTrans" cxnId="{53885A48-BA2E-49F6-8E4F-F319F3613813}">
      <dgm:prSet/>
      <dgm:spPr/>
      <dgm:t>
        <a:bodyPr/>
        <a:lstStyle/>
        <a:p>
          <a:endParaRPr lang="en-US"/>
        </a:p>
      </dgm:t>
    </dgm:pt>
    <dgm:pt modelId="{30E37983-E3B9-4EF4-B222-801EB4C9422F}">
      <dgm:prSet/>
      <dgm:spPr/>
      <dgm:t>
        <a:bodyPr/>
        <a:lstStyle/>
        <a:p>
          <a:pPr>
            <a:lnSpc>
              <a:spcPct val="100000"/>
            </a:lnSpc>
          </a:pPr>
          <a:r>
            <a:rPr lang="en-US"/>
            <a:t>Rebranding as S&amp;P Global: Rebranded from McGraw-Hill Financial in 2016 to reflect core business and global reach.</a:t>
          </a:r>
        </a:p>
      </dgm:t>
    </dgm:pt>
    <dgm:pt modelId="{EAFF892B-0399-434A-809F-609275ABD708}" type="parTrans" cxnId="{09BD7C5D-2C74-4FAB-B2F5-A9906717DECF}">
      <dgm:prSet/>
      <dgm:spPr/>
      <dgm:t>
        <a:bodyPr/>
        <a:lstStyle/>
        <a:p>
          <a:endParaRPr lang="en-US"/>
        </a:p>
      </dgm:t>
    </dgm:pt>
    <dgm:pt modelId="{1DD6F692-0083-450E-B605-A319D90D328D}" type="sibTrans" cxnId="{09BD7C5D-2C74-4FAB-B2F5-A9906717DECF}">
      <dgm:prSet/>
      <dgm:spPr/>
      <dgm:t>
        <a:bodyPr/>
        <a:lstStyle/>
        <a:p>
          <a:endParaRPr lang="en-US"/>
        </a:p>
      </dgm:t>
    </dgm:pt>
    <dgm:pt modelId="{8EF2BE68-D4A2-4CDF-8B04-C4BBE4C37812}" type="pres">
      <dgm:prSet presAssocID="{8AD1C7CB-3A70-4FEB-8D50-3783AFC79B10}" presName="root" presStyleCnt="0">
        <dgm:presLayoutVars>
          <dgm:dir/>
          <dgm:resizeHandles val="exact"/>
        </dgm:presLayoutVars>
      </dgm:prSet>
      <dgm:spPr/>
    </dgm:pt>
    <dgm:pt modelId="{8910BDD4-94FF-4CDD-A215-87F22930FD68}" type="pres">
      <dgm:prSet presAssocID="{B89EDDB7-96B2-48A6-89D2-D588B420FADC}" presName="compNode" presStyleCnt="0"/>
      <dgm:spPr/>
    </dgm:pt>
    <dgm:pt modelId="{B9D21FFF-3BF7-4949-AF77-C6D8F1575FF9}" type="pres">
      <dgm:prSet presAssocID="{B89EDDB7-96B2-48A6-89D2-D588B420FADC}" presName="bgRect" presStyleLbl="bgShp" presStyleIdx="0" presStyleCnt="5"/>
      <dgm:spPr/>
    </dgm:pt>
    <dgm:pt modelId="{77B195D1-E72A-4875-B2F7-50EF8B853A49}" type="pres">
      <dgm:prSet presAssocID="{B89EDDB7-96B2-48A6-89D2-D588B420FAD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ooks"/>
        </a:ext>
      </dgm:extLst>
    </dgm:pt>
    <dgm:pt modelId="{BF04FABC-39B2-4CC3-AC2B-9DA7521DC228}" type="pres">
      <dgm:prSet presAssocID="{B89EDDB7-96B2-48A6-89D2-D588B420FADC}" presName="spaceRect" presStyleCnt="0"/>
      <dgm:spPr/>
    </dgm:pt>
    <dgm:pt modelId="{06E5521F-CD43-4B08-B071-E073FB7437A6}" type="pres">
      <dgm:prSet presAssocID="{B89EDDB7-96B2-48A6-89D2-D588B420FADC}" presName="parTx" presStyleLbl="revTx" presStyleIdx="0" presStyleCnt="5">
        <dgm:presLayoutVars>
          <dgm:chMax val="0"/>
          <dgm:chPref val="0"/>
        </dgm:presLayoutVars>
      </dgm:prSet>
      <dgm:spPr/>
    </dgm:pt>
    <dgm:pt modelId="{80E4A0D4-8FBD-4B79-AB5B-DD7E495DC3BE}" type="pres">
      <dgm:prSet presAssocID="{511B6EA5-8E3D-4B59-90DB-B543668DC248}" presName="sibTrans" presStyleCnt="0"/>
      <dgm:spPr/>
    </dgm:pt>
    <dgm:pt modelId="{5DC52472-3BA4-4BEA-86B0-97834B369FF6}" type="pres">
      <dgm:prSet presAssocID="{F7A53772-D193-44AC-A024-EB8AE784399D}" presName="compNode" presStyleCnt="0"/>
      <dgm:spPr/>
    </dgm:pt>
    <dgm:pt modelId="{6BC64ABC-75AF-473F-BF45-F1910F469B95}" type="pres">
      <dgm:prSet presAssocID="{F7A53772-D193-44AC-A024-EB8AE784399D}" presName="bgRect" presStyleLbl="bgShp" presStyleIdx="1" presStyleCnt="5"/>
      <dgm:spPr/>
    </dgm:pt>
    <dgm:pt modelId="{F83C3289-B7DA-461E-A89E-E72C82B7A8A3}" type="pres">
      <dgm:prSet presAssocID="{F7A53772-D193-44AC-A024-EB8AE784399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iploma Roll"/>
        </a:ext>
      </dgm:extLst>
    </dgm:pt>
    <dgm:pt modelId="{61843337-8B16-4830-8727-53589EC377D8}" type="pres">
      <dgm:prSet presAssocID="{F7A53772-D193-44AC-A024-EB8AE784399D}" presName="spaceRect" presStyleCnt="0"/>
      <dgm:spPr/>
    </dgm:pt>
    <dgm:pt modelId="{BA002A12-DFAF-4FEE-AFEF-839364B2D412}" type="pres">
      <dgm:prSet presAssocID="{F7A53772-D193-44AC-A024-EB8AE784399D}" presName="parTx" presStyleLbl="revTx" presStyleIdx="1" presStyleCnt="5">
        <dgm:presLayoutVars>
          <dgm:chMax val="0"/>
          <dgm:chPref val="0"/>
        </dgm:presLayoutVars>
      </dgm:prSet>
      <dgm:spPr/>
    </dgm:pt>
    <dgm:pt modelId="{C46D4FB0-85E8-4E1F-9F92-EA6F5AFEA8FE}" type="pres">
      <dgm:prSet presAssocID="{1E5A00A9-349F-4D06-B5C2-E2EAACBB811F}" presName="sibTrans" presStyleCnt="0"/>
      <dgm:spPr/>
    </dgm:pt>
    <dgm:pt modelId="{879D22D2-D0F5-45D9-947D-D09508D0A002}" type="pres">
      <dgm:prSet presAssocID="{49C27FE5-9B85-4644-B148-CB2A4D6FCE00}" presName="compNode" presStyleCnt="0"/>
      <dgm:spPr/>
    </dgm:pt>
    <dgm:pt modelId="{137491D4-875C-4A97-BBD3-F1DD578B6508}" type="pres">
      <dgm:prSet presAssocID="{49C27FE5-9B85-4644-B148-CB2A4D6FCE00}" presName="bgRect" presStyleLbl="bgShp" presStyleIdx="2" presStyleCnt="5"/>
      <dgm:spPr/>
    </dgm:pt>
    <dgm:pt modelId="{F240CEBA-D887-482C-9CF1-6A420C76B1BC}" type="pres">
      <dgm:prSet presAssocID="{49C27FE5-9B85-4644-B148-CB2A4D6FCE0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siness Growth"/>
        </a:ext>
      </dgm:extLst>
    </dgm:pt>
    <dgm:pt modelId="{D002F8B0-9F9F-4D68-80B4-B577C57DE17D}" type="pres">
      <dgm:prSet presAssocID="{49C27FE5-9B85-4644-B148-CB2A4D6FCE00}" presName="spaceRect" presStyleCnt="0"/>
      <dgm:spPr/>
    </dgm:pt>
    <dgm:pt modelId="{11B7E8D7-DFDD-4FB5-B6D9-0A0D3EB90476}" type="pres">
      <dgm:prSet presAssocID="{49C27FE5-9B85-4644-B148-CB2A4D6FCE00}" presName="parTx" presStyleLbl="revTx" presStyleIdx="2" presStyleCnt="5">
        <dgm:presLayoutVars>
          <dgm:chMax val="0"/>
          <dgm:chPref val="0"/>
        </dgm:presLayoutVars>
      </dgm:prSet>
      <dgm:spPr/>
    </dgm:pt>
    <dgm:pt modelId="{5E34A35A-7449-41B3-BBE5-7C49DFA1B1D2}" type="pres">
      <dgm:prSet presAssocID="{462EA494-05EC-4FDC-8B40-6CD1748C7E7D}" presName="sibTrans" presStyleCnt="0"/>
      <dgm:spPr/>
    </dgm:pt>
    <dgm:pt modelId="{6D9ADC26-EF34-49A4-8280-61A5B125943A}" type="pres">
      <dgm:prSet presAssocID="{4A63835B-6C6A-4B93-A366-712B8E988056}" presName="compNode" presStyleCnt="0"/>
      <dgm:spPr/>
    </dgm:pt>
    <dgm:pt modelId="{1558D90F-484D-4D12-9BF9-AEB213C81199}" type="pres">
      <dgm:prSet presAssocID="{4A63835B-6C6A-4B93-A366-712B8E988056}" presName="bgRect" presStyleLbl="bgShp" presStyleIdx="3" presStyleCnt="5"/>
      <dgm:spPr/>
    </dgm:pt>
    <dgm:pt modelId="{B0D92770-F968-4022-871C-BEF493583303}" type="pres">
      <dgm:prSet presAssocID="{4A63835B-6C6A-4B93-A366-712B8E98805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ollar"/>
        </a:ext>
      </dgm:extLst>
    </dgm:pt>
    <dgm:pt modelId="{C8794758-AF6B-47A9-BB8F-BD36DB53023B}" type="pres">
      <dgm:prSet presAssocID="{4A63835B-6C6A-4B93-A366-712B8E988056}" presName="spaceRect" presStyleCnt="0"/>
      <dgm:spPr/>
    </dgm:pt>
    <dgm:pt modelId="{F1022667-E004-4AF7-9FE9-2692DB57E146}" type="pres">
      <dgm:prSet presAssocID="{4A63835B-6C6A-4B93-A366-712B8E988056}" presName="parTx" presStyleLbl="revTx" presStyleIdx="3" presStyleCnt="5">
        <dgm:presLayoutVars>
          <dgm:chMax val="0"/>
          <dgm:chPref val="0"/>
        </dgm:presLayoutVars>
      </dgm:prSet>
      <dgm:spPr/>
    </dgm:pt>
    <dgm:pt modelId="{A5D18E22-40FC-44ED-93BC-80E4A7D08F94}" type="pres">
      <dgm:prSet presAssocID="{4BF392A7-4E5E-4961-9144-A0E951CF6A8F}" presName="sibTrans" presStyleCnt="0"/>
      <dgm:spPr/>
    </dgm:pt>
    <dgm:pt modelId="{65EBBFD3-71FE-4D6B-BB06-0F2EA313EF9A}" type="pres">
      <dgm:prSet presAssocID="{30E37983-E3B9-4EF4-B222-801EB4C9422F}" presName="compNode" presStyleCnt="0"/>
      <dgm:spPr/>
    </dgm:pt>
    <dgm:pt modelId="{C4F21BC3-1DE7-442C-80EC-CE23C828EE08}" type="pres">
      <dgm:prSet presAssocID="{30E37983-E3B9-4EF4-B222-801EB4C9422F}" presName="bgRect" presStyleLbl="bgShp" presStyleIdx="4" presStyleCnt="5"/>
      <dgm:spPr/>
    </dgm:pt>
    <dgm:pt modelId="{B97181BF-314B-4365-BB5C-42EE7460A0BE}" type="pres">
      <dgm:prSet presAssocID="{30E37983-E3B9-4EF4-B222-801EB4C9422F}"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aximize"/>
        </a:ext>
      </dgm:extLst>
    </dgm:pt>
    <dgm:pt modelId="{CDC0E270-162D-45C7-B264-DAA3D070164D}" type="pres">
      <dgm:prSet presAssocID="{30E37983-E3B9-4EF4-B222-801EB4C9422F}" presName="spaceRect" presStyleCnt="0"/>
      <dgm:spPr/>
    </dgm:pt>
    <dgm:pt modelId="{8D718265-04F2-4E1E-B9CF-A6BA163A0B8F}" type="pres">
      <dgm:prSet presAssocID="{30E37983-E3B9-4EF4-B222-801EB4C9422F}" presName="parTx" presStyleLbl="revTx" presStyleIdx="4" presStyleCnt="5">
        <dgm:presLayoutVars>
          <dgm:chMax val="0"/>
          <dgm:chPref val="0"/>
        </dgm:presLayoutVars>
      </dgm:prSet>
      <dgm:spPr/>
    </dgm:pt>
  </dgm:ptLst>
  <dgm:cxnLst>
    <dgm:cxn modelId="{FC8F7C11-BCCD-4231-991D-D46CCE633DD5}" srcId="{8AD1C7CB-3A70-4FEB-8D50-3783AFC79B10}" destId="{49C27FE5-9B85-4644-B148-CB2A4D6FCE00}" srcOrd="2" destOrd="0" parTransId="{022A04DC-C376-48E5-9FE1-AF6D640E5F4F}" sibTransId="{462EA494-05EC-4FDC-8B40-6CD1748C7E7D}"/>
    <dgm:cxn modelId="{7F6EAA32-87EA-436F-9574-404F01B0A118}" type="presOf" srcId="{30E37983-E3B9-4EF4-B222-801EB4C9422F}" destId="{8D718265-04F2-4E1E-B9CF-A6BA163A0B8F}" srcOrd="0" destOrd="0" presId="urn:microsoft.com/office/officeart/2018/2/layout/IconVerticalSolidList"/>
    <dgm:cxn modelId="{53885A48-BA2E-49F6-8E4F-F319F3613813}" srcId="{8AD1C7CB-3A70-4FEB-8D50-3783AFC79B10}" destId="{4A63835B-6C6A-4B93-A366-712B8E988056}" srcOrd="3" destOrd="0" parTransId="{E7CE3ABB-85D7-40E9-BC9F-D5B709E550F8}" sibTransId="{4BF392A7-4E5E-4961-9144-A0E951CF6A8F}"/>
    <dgm:cxn modelId="{09BD7C5D-2C74-4FAB-B2F5-A9906717DECF}" srcId="{8AD1C7CB-3A70-4FEB-8D50-3783AFC79B10}" destId="{30E37983-E3B9-4EF4-B222-801EB4C9422F}" srcOrd="4" destOrd="0" parTransId="{EAFF892B-0399-434A-809F-609275ABD708}" sibTransId="{1DD6F692-0083-450E-B605-A319D90D328D}"/>
    <dgm:cxn modelId="{0109348C-4FD1-4BD2-B6B2-AD59301D63DA}" type="presOf" srcId="{49C27FE5-9B85-4644-B148-CB2A4D6FCE00}" destId="{11B7E8D7-DFDD-4FB5-B6D9-0A0D3EB90476}" srcOrd="0" destOrd="0" presId="urn:microsoft.com/office/officeart/2018/2/layout/IconVerticalSolidList"/>
    <dgm:cxn modelId="{67B24297-6913-4617-BD9D-E2FDE410F48D}" type="presOf" srcId="{4A63835B-6C6A-4B93-A366-712B8E988056}" destId="{F1022667-E004-4AF7-9FE9-2692DB57E146}" srcOrd="0" destOrd="0" presId="urn:microsoft.com/office/officeart/2018/2/layout/IconVerticalSolidList"/>
    <dgm:cxn modelId="{C2BEC0C3-4592-43F8-A0B3-3436FBDFEE4B}" srcId="{8AD1C7CB-3A70-4FEB-8D50-3783AFC79B10}" destId="{F7A53772-D193-44AC-A024-EB8AE784399D}" srcOrd="1" destOrd="0" parTransId="{B7904AC8-1FCA-47BD-B2A5-D554BD2B2487}" sibTransId="{1E5A00A9-349F-4D06-B5C2-E2EAACBB811F}"/>
    <dgm:cxn modelId="{C29D72CC-9649-4ABE-A196-DF7510844B87}" type="presOf" srcId="{B89EDDB7-96B2-48A6-89D2-D588B420FADC}" destId="{06E5521F-CD43-4B08-B071-E073FB7437A6}" srcOrd="0" destOrd="0" presId="urn:microsoft.com/office/officeart/2018/2/layout/IconVerticalSolidList"/>
    <dgm:cxn modelId="{84BEDCCE-45AC-4D4E-962F-BC77C6FE123D}" type="presOf" srcId="{8AD1C7CB-3A70-4FEB-8D50-3783AFC79B10}" destId="{8EF2BE68-D4A2-4CDF-8B04-C4BBE4C37812}" srcOrd="0" destOrd="0" presId="urn:microsoft.com/office/officeart/2018/2/layout/IconVerticalSolidList"/>
    <dgm:cxn modelId="{402243DB-534B-478F-91D9-DB3675AAD77F}" type="presOf" srcId="{F7A53772-D193-44AC-A024-EB8AE784399D}" destId="{BA002A12-DFAF-4FEE-AFEF-839364B2D412}" srcOrd="0" destOrd="0" presId="urn:microsoft.com/office/officeart/2018/2/layout/IconVerticalSolidList"/>
    <dgm:cxn modelId="{D34A10DF-3C65-420B-B495-A984AB254C39}" srcId="{8AD1C7CB-3A70-4FEB-8D50-3783AFC79B10}" destId="{B89EDDB7-96B2-48A6-89D2-D588B420FADC}" srcOrd="0" destOrd="0" parTransId="{BA4F09BD-EB56-4A6A-AB41-F60C6AF6AC02}" sibTransId="{511B6EA5-8E3D-4B59-90DB-B543668DC248}"/>
    <dgm:cxn modelId="{4E5A3F2E-9E17-4E8D-AD0C-0AEFA655515F}" type="presParOf" srcId="{8EF2BE68-D4A2-4CDF-8B04-C4BBE4C37812}" destId="{8910BDD4-94FF-4CDD-A215-87F22930FD68}" srcOrd="0" destOrd="0" presId="urn:microsoft.com/office/officeart/2018/2/layout/IconVerticalSolidList"/>
    <dgm:cxn modelId="{047079A0-7230-4E8A-BD45-98EA4C7D8D25}" type="presParOf" srcId="{8910BDD4-94FF-4CDD-A215-87F22930FD68}" destId="{B9D21FFF-3BF7-4949-AF77-C6D8F1575FF9}" srcOrd="0" destOrd="0" presId="urn:microsoft.com/office/officeart/2018/2/layout/IconVerticalSolidList"/>
    <dgm:cxn modelId="{A4EB4018-0BEE-4192-BB50-7D8FD52DE5A7}" type="presParOf" srcId="{8910BDD4-94FF-4CDD-A215-87F22930FD68}" destId="{77B195D1-E72A-4875-B2F7-50EF8B853A49}" srcOrd="1" destOrd="0" presId="urn:microsoft.com/office/officeart/2018/2/layout/IconVerticalSolidList"/>
    <dgm:cxn modelId="{12459574-E915-48DE-B547-CB99B46B71FB}" type="presParOf" srcId="{8910BDD4-94FF-4CDD-A215-87F22930FD68}" destId="{BF04FABC-39B2-4CC3-AC2B-9DA7521DC228}" srcOrd="2" destOrd="0" presId="urn:microsoft.com/office/officeart/2018/2/layout/IconVerticalSolidList"/>
    <dgm:cxn modelId="{F1A27607-21E0-4405-AA72-FDB2545E2069}" type="presParOf" srcId="{8910BDD4-94FF-4CDD-A215-87F22930FD68}" destId="{06E5521F-CD43-4B08-B071-E073FB7437A6}" srcOrd="3" destOrd="0" presId="urn:microsoft.com/office/officeart/2018/2/layout/IconVerticalSolidList"/>
    <dgm:cxn modelId="{7501D182-E16D-4A1A-9185-10CA630D11F1}" type="presParOf" srcId="{8EF2BE68-D4A2-4CDF-8B04-C4BBE4C37812}" destId="{80E4A0D4-8FBD-4B79-AB5B-DD7E495DC3BE}" srcOrd="1" destOrd="0" presId="urn:microsoft.com/office/officeart/2018/2/layout/IconVerticalSolidList"/>
    <dgm:cxn modelId="{3EDA4B9D-B93D-4C26-9963-2AE306EFA2D8}" type="presParOf" srcId="{8EF2BE68-D4A2-4CDF-8B04-C4BBE4C37812}" destId="{5DC52472-3BA4-4BEA-86B0-97834B369FF6}" srcOrd="2" destOrd="0" presId="urn:microsoft.com/office/officeart/2018/2/layout/IconVerticalSolidList"/>
    <dgm:cxn modelId="{230438E5-C1F5-4A48-B0C3-68A6D51A2F97}" type="presParOf" srcId="{5DC52472-3BA4-4BEA-86B0-97834B369FF6}" destId="{6BC64ABC-75AF-473F-BF45-F1910F469B95}" srcOrd="0" destOrd="0" presId="urn:microsoft.com/office/officeart/2018/2/layout/IconVerticalSolidList"/>
    <dgm:cxn modelId="{A94C8A7E-E8FD-4386-9C42-0A88B2FE23D7}" type="presParOf" srcId="{5DC52472-3BA4-4BEA-86B0-97834B369FF6}" destId="{F83C3289-B7DA-461E-A89E-E72C82B7A8A3}" srcOrd="1" destOrd="0" presId="urn:microsoft.com/office/officeart/2018/2/layout/IconVerticalSolidList"/>
    <dgm:cxn modelId="{6B0B87A8-ACEA-4CC9-96D2-E84489E6DF18}" type="presParOf" srcId="{5DC52472-3BA4-4BEA-86B0-97834B369FF6}" destId="{61843337-8B16-4830-8727-53589EC377D8}" srcOrd="2" destOrd="0" presId="urn:microsoft.com/office/officeart/2018/2/layout/IconVerticalSolidList"/>
    <dgm:cxn modelId="{B5F5B660-7A0E-49A4-BDA5-832CABB1286F}" type="presParOf" srcId="{5DC52472-3BA4-4BEA-86B0-97834B369FF6}" destId="{BA002A12-DFAF-4FEE-AFEF-839364B2D412}" srcOrd="3" destOrd="0" presId="urn:microsoft.com/office/officeart/2018/2/layout/IconVerticalSolidList"/>
    <dgm:cxn modelId="{7819D87A-1692-4B1A-AB93-41EF4D32F10C}" type="presParOf" srcId="{8EF2BE68-D4A2-4CDF-8B04-C4BBE4C37812}" destId="{C46D4FB0-85E8-4E1F-9F92-EA6F5AFEA8FE}" srcOrd="3" destOrd="0" presId="urn:microsoft.com/office/officeart/2018/2/layout/IconVerticalSolidList"/>
    <dgm:cxn modelId="{616DAEED-02A3-4B7E-B9EB-9FF843F53D7E}" type="presParOf" srcId="{8EF2BE68-D4A2-4CDF-8B04-C4BBE4C37812}" destId="{879D22D2-D0F5-45D9-947D-D09508D0A002}" srcOrd="4" destOrd="0" presId="urn:microsoft.com/office/officeart/2018/2/layout/IconVerticalSolidList"/>
    <dgm:cxn modelId="{8B1DC0A6-DC9F-41BA-BC4D-091E91101050}" type="presParOf" srcId="{879D22D2-D0F5-45D9-947D-D09508D0A002}" destId="{137491D4-875C-4A97-BBD3-F1DD578B6508}" srcOrd="0" destOrd="0" presId="urn:microsoft.com/office/officeart/2018/2/layout/IconVerticalSolidList"/>
    <dgm:cxn modelId="{54C5788F-F89B-4377-A062-0181F63232DA}" type="presParOf" srcId="{879D22D2-D0F5-45D9-947D-D09508D0A002}" destId="{F240CEBA-D887-482C-9CF1-6A420C76B1BC}" srcOrd="1" destOrd="0" presId="urn:microsoft.com/office/officeart/2018/2/layout/IconVerticalSolidList"/>
    <dgm:cxn modelId="{89D6BACA-20F3-4C97-B1E1-FAB5E7C45508}" type="presParOf" srcId="{879D22D2-D0F5-45D9-947D-D09508D0A002}" destId="{D002F8B0-9F9F-4D68-80B4-B577C57DE17D}" srcOrd="2" destOrd="0" presId="urn:microsoft.com/office/officeart/2018/2/layout/IconVerticalSolidList"/>
    <dgm:cxn modelId="{59F58580-048F-475F-A94C-3B05B3200EBD}" type="presParOf" srcId="{879D22D2-D0F5-45D9-947D-D09508D0A002}" destId="{11B7E8D7-DFDD-4FB5-B6D9-0A0D3EB90476}" srcOrd="3" destOrd="0" presId="urn:microsoft.com/office/officeart/2018/2/layout/IconVerticalSolidList"/>
    <dgm:cxn modelId="{229D3342-1795-4384-BE64-02A06687C0CE}" type="presParOf" srcId="{8EF2BE68-D4A2-4CDF-8B04-C4BBE4C37812}" destId="{5E34A35A-7449-41B3-BBE5-7C49DFA1B1D2}" srcOrd="5" destOrd="0" presId="urn:microsoft.com/office/officeart/2018/2/layout/IconVerticalSolidList"/>
    <dgm:cxn modelId="{CB841C3C-CB12-48CF-8D72-49E27925A24B}" type="presParOf" srcId="{8EF2BE68-D4A2-4CDF-8B04-C4BBE4C37812}" destId="{6D9ADC26-EF34-49A4-8280-61A5B125943A}" srcOrd="6" destOrd="0" presId="urn:microsoft.com/office/officeart/2018/2/layout/IconVerticalSolidList"/>
    <dgm:cxn modelId="{067F2E27-612C-4710-A22B-C2752FBE9386}" type="presParOf" srcId="{6D9ADC26-EF34-49A4-8280-61A5B125943A}" destId="{1558D90F-484D-4D12-9BF9-AEB213C81199}" srcOrd="0" destOrd="0" presId="urn:microsoft.com/office/officeart/2018/2/layout/IconVerticalSolidList"/>
    <dgm:cxn modelId="{AD358746-2EA5-4EBE-B28B-BA07E35B7867}" type="presParOf" srcId="{6D9ADC26-EF34-49A4-8280-61A5B125943A}" destId="{B0D92770-F968-4022-871C-BEF493583303}" srcOrd="1" destOrd="0" presId="urn:microsoft.com/office/officeart/2018/2/layout/IconVerticalSolidList"/>
    <dgm:cxn modelId="{69D68FE0-0F65-4305-A429-0E673945CE91}" type="presParOf" srcId="{6D9ADC26-EF34-49A4-8280-61A5B125943A}" destId="{C8794758-AF6B-47A9-BB8F-BD36DB53023B}" srcOrd="2" destOrd="0" presId="urn:microsoft.com/office/officeart/2018/2/layout/IconVerticalSolidList"/>
    <dgm:cxn modelId="{720DCE40-4C1C-40CD-9C83-B46A16B15673}" type="presParOf" srcId="{6D9ADC26-EF34-49A4-8280-61A5B125943A}" destId="{F1022667-E004-4AF7-9FE9-2692DB57E146}" srcOrd="3" destOrd="0" presId="urn:microsoft.com/office/officeart/2018/2/layout/IconVerticalSolidList"/>
    <dgm:cxn modelId="{C502CC14-C936-4C6B-A716-C084982DFCED}" type="presParOf" srcId="{8EF2BE68-D4A2-4CDF-8B04-C4BBE4C37812}" destId="{A5D18E22-40FC-44ED-93BC-80E4A7D08F94}" srcOrd="7" destOrd="0" presId="urn:microsoft.com/office/officeart/2018/2/layout/IconVerticalSolidList"/>
    <dgm:cxn modelId="{4A03FB7E-FD0E-4DCA-8368-5A66640B090B}" type="presParOf" srcId="{8EF2BE68-D4A2-4CDF-8B04-C4BBE4C37812}" destId="{65EBBFD3-71FE-4D6B-BB06-0F2EA313EF9A}" srcOrd="8" destOrd="0" presId="urn:microsoft.com/office/officeart/2018/2/layout/IconVerticalSolidList"/>
    <dgm:cxn modelId="{A79E019E-C228-4A2D-A810-C6931B7B9B2B}" type="presParOf" srcId="{65EBBFD3-71FE-4D6B-BB06-0F2EA313EF9A}" destId="{C4F21BC3-1DE7-442C-80EC-CE23C828EE08}" srcOrd="0" destOrd="0" presId="urn:microsoft.com/office/officeart/2018/2/layout/IconVerticalSolidList"/>
    <dgm:cxn modelId="{B1CA9B9F-1601-47CA-ABCF-8CD539248B5C}" type="presParOf" srcId="{65EBBFD3-71FE-4D6B-BB06-0F2EA313EF9A}" destId="{B97181BF-314B-4365-BB5C-42EE7460A0BE}" srcOrd="1" destOrd="0" presId="urn:microsoft.com/office/officeart/2018/2/layout/IconVerticalSolidList"/>
    <dgm:cxn modelId="{E0C43EAD-4E7C-42E9-80A0-18FD491CA8A6}" type="presParOf" srcId="{65EBBFD3-71FE-4D6B-BB06-0F2EA313EF9A}" destId="{CDC0E270-162D-45C7-B264-DAA3D070164D}" srcOrd="2" destOrd="0" presId="urn:microsoft.com/office/officeart/2018/2/layout/IconVerticalSolidList"/>
    <dgm:cxn modelId="{86D4C1B5-EB54-4FC5-B332-8E6C8D405DC3}" type="presParOf" srcId="{65EBBFD3-71FE-4D6B-BB06-0F2EA313EF9A}" destId="{8D718265-04F2-4E1E-B9CF-A6BA163A0B8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FB1F2E-2842-436B-874F-D7FCD60E63BF}" type="doc">
      <dgm:prSet loTypeId="urn:microsoft.com/office/officeart/2005/8/layout/default" loCatId="list" qsTypeId="urn:microsoft.com/office/officeart/2005/8/quickstyle/simple1" qsCatId="simple" csTypeId="urn:microsoft.com/office/officeart/2005/8/colors/accent3_2" csCatId="accent3" phldr="1"/>
      <dgm:spPr/>
      <dgm:t>
        <a:bodyPr/>
        <a:lstStyle/>
        <a:p>
          <a:endParaRPr lang="en-US"/>
        </a:p>
      </dgm:t>
    </dgm:pt>
    <dgm:pt modelId="{868787CF-2E97-4D52-A5D8-A1BF8A4745D1}">
      <dgm:prSet/>
      <dgm:spPr/>
      <dgm:t>
        <a:bodyPr/>
        <a:lstStyle/>
        <a:p>
          <a:r>
            <a:rPr lang="en-CA" b="0" i="0" u="sng" dirty="0"/>
            <a:t>Credit Ratings: </a:t>
          </a:r>
          <a:r>
            <a:rPr lang="en-CA" b="0" i="0" dirty="0"/>
            <a:t>Providing credit ratings, research, and insights on bonds and securities worldwide.</a:t>
          </a:r>
          <a:endParaRPr lang="en-US" dirty="0"/>
        </a:p>
      </dgm:t>
    </dgm:pt>
    <dgm:pt modelId="{4DD93DC9-435B-4879-83A2-5CA93F85F88A}" type="parTrans" cxnId="{B5C3D4AE-6125-46FE-862A-26E42F6718FB}">
      <dgm:prSet/>
      <dgm:spPr/>
      <dgm:t>
        <a:bodyPr/>
        <a:lstStyle/>
        <a:p>
          <a:endParaRPr lang="en-US"/>
        </a:p>
      </dgm:t>
    </dgm:pt>
    <dgm:pt modelId="{0A6B59A4-E9AB-4DCB-8AEF-B4A91C06F719}" type="sibTrans" cxnId="{B5C3D4AE-6125-46FE-862A-26E42F6718FB}">
      <dgm:prSet/>
      <dgm:spPr/>
      <dgm:t>
        <a:bodyPr/>
        <a:lstStyle/>
        <a:p>
          <a:endParaRPr lang="en-US"/>
        </a:p>
      </dgm:t>
    </dgm:pt>
    <dgm:pt modelId="{B93A6A7C-066D-420E-A73F-E8B9C1C94DAF}">
      <dgm:prSet/>
      <dgm:spPr/>
      <dgm:t>
        <a:bodyPr/>
        <a:lstStyle/>
        <a:p>
          <a:r>
            <a:rPr lang="en-CA" b="0" i="0" u="sng"/>
            <a:t>Market Intelligence: </a:t>
          </a:r>
          <a:r>
            <a:rPr lang="en-CA" b="0" i="0"/>
            <a:t>Offering data, analytics, and research solutions to financial institutions and corporations across various industries.</a:t>
          </a:r>
          <a:endParaRPr lang="en-US"/>
        </a:p>
      </dgm:t>
    </dgm:pt>
    <dgm:pt modelId="{FD46B9C3-8944-4A31-A5A6-97C0CEB16183}" type="parTrans" cxnId="{2D60B02E-A467-4705-A118-FEDD0021ECC6}">
      <dgm:prSet/>
      <dgm:spPr/>
      <dgm:t>
        <a:bodyPr/>
        <a:lstStyle/>
        <a:p>
          <a:endParaRPr lang="en-US"/>
        </a:p>
      </dgm:t>
    </dgm:pt>
    <dgm:pt modelId="{C56C23B7-1F0E-4520-BCE8-F86AAF77C5A1}" type="sibTrans" cxnId="{2D60B02E-A467-4705-A118-FEDD0021ECC6}">
      <dgm:prSet/>
      <dgm:spPr/>
      <dgm:t>
        <a:bodyPr/>
        <a:lstStyle/>
        <a:p>
          <a:endParaRPr lang="en-US"/>
        </a:p>
      </dgm:t>
    </dgm:pt>
    <dgm:pt modelId="{5A358B2D-4EF8-4C59-8068-E4263DE21506}">
      <dgm:prSet/>
      <dgm:spPr/>
      <dgm:t>
        <a:bodyPr/>
        <a:lstStyle/>
        <a:p>
          <a:r>
            <a:rPr lang="en-CA" b="0" i="0" u="sng"/>
            <a:t>Indices: </a:t>
          </a:r>
          <a:r>
            <a:rPr lang="en-CA" b="0" i="0"/>
            <a:t>Creating and managing stock market indices like the S&amp;P 500 and Dow Jones Industrial Average.</a:t>
          </a:r>
          <a:endParaRPr lang="en-US"/>
        </a:p>
      </dgm:t>
    </dgm:pt>
    <dgm:pt modelId="{50A27825-5316-4347-AF7D-FA39234F5603}" type="parTrans" cxnId="{D9BB038B-46E3-45AE-8DDA-AC680C496607}">
      <dgm:prSet/>
      <dgm:spPr/>
      <dgm:t>
        <a:bodyPr/>
        <a:lstStyle/>
        <a:p>
          <a:endParaRPr lang="en-US"/>
        </a:p>
      </dgm:t>
    </dgm:pt>
    <dgm:pt modelId="{F088CBEF-BA85-4500-88EE-1D9C8C6750C6}" type="sibTrans" cxnId="{D9BB038B-46E3-45AE-8DDA-AC680C496607}">
      <dgm:prSet/>
      <dgm:spPr/>
      <dgm:t>
        <a:bodyPr/>
        <a:lstStyle/>
        <a:p>
          <a:endParaRPr lang="en-US"/>
        </a:p>
      </dgm:t>
    </dgm:pt>
    <dgm:pt modelId="{6EE58630-5B26-42D6-B01B-DAA93CC7F38D}">
      <dgm:prSet/>
      <dgm:spPr/>
      <dgm:t>
        <a:bodyPr/>
        <a:lstStyle/>
        <a:p>
          <a:r>
            <a:rPr lang="en-CA" b="0" i="0" u="sng"/>
            <a:t>Platts: </a:t>
          </a:r>
          <a:r>
            <a:rPr lang="en-CA" b="0" i="0"/>
            <a:t>Providing information, pricing, and analytics for energy, petrochemicals, metals, and commodities markets.</a:t>
          </a:r>
          <a:endParaRPr lang="en-US"/>
        </a:p>
      </dgm:t>
    </dgm:pt>
    <dgm:pt modelId="{C228206D-B332-40CA-AE53-B6CFC25E220A}" type="parTrans" cxnId="{EA028A4C-C4A8-4BB7-B233-CDA8F63BDEFB}">
      <dgm:prSet/>
      <dgm:spPr/>
      <dgm:t>
        <a:bodyPr/>
        <a:lstStyle/>
        <a:p>
          <a:endParaRPr lang="en-US"/>
        </a:p>
      </dgm:t>
    </dgm:pt>
    <dgm:pt modelId="{B29DB0D7-E912-4BB8-9913-AA34B799B89C}" type="sibTrans" cxnId="{EA028A4C-C4A8-4BB7-B233-CDA8F63BDEFB}">
      <dgm:prSet/>
      <dgm:spPr/>
      <dgm:t>
        <a:bodyPr/>
        <a:lstStyle/>
        <a:p>
          <a:endParaRPr lang="en-US"/>
        </a:p>
      </dgm:t>
    </dgm:pt>
    <dgm:pt modelId="{7EF099F1-02AD-4F68-A367-3E0F9403A56A}">
      <dgm:prSet/>
      <dgm:spPr/>
      <dgm:t>
        <a:bodyPr/>
        <a:lstStyle/>
        <a:p>
          <a:r>
            <a:rPr lang="en-CA" b="0" i="0" u="sng"/>
            <a:t>Risk Solutions: </a:t>
          </a:r>
          <a:r>
            <a:rPr lang="en-CA" b="0" i="0"/>
            <a:t>Offering risk management solutions including credit risk assessment and regulatory intelligence.</a:t>
          </a:r>
          <a:endParaRPr lang="en-US"/>
        </a:p>
      </dgm:t>
    </dgm:pt>
    <dgm:pt modelId="{6FEE038A-26D2-478C-9D94-F6D19211AA03}" type="parTrans" cxnId="{227279E3-B766-4CFF-A2CB-30314070428B}">
      <dgm:prSet/>
      <dgm:spPr/>
      <dgm:t>
        <a:bodyPr/>
        <a:lstStyle/>
        <a:p>
          <a:endParaRPr lang="en-US"/>
        </a:p>
      </dgm:t>
    </dgm:pt>
    <dgm:pt modelId="{3B190C7E-3B03-40E7-A8C3-98D96A1F80D9}" type="sibTrans" cxnId="{227279E3-B766-4CFF-A2CB-30314070428B}">
      <dgm:prSet/>
      <dgm:spPr/>
      <dgm:t>
        <a:bodyPr/>
        <a:lstStyle/>
        <a:p>
          <a:endParaRPr lang="en-US"/>
        </a:p>
      </dgm:t>
    </dgm:pt>
    <dgm:pt modelId="{94F5257E-062A-49F0-8BF5-1E9A3A8A7036}">
      <dgm:prSet/>
      <dgm:spPr/>
      <dgm:t>
        <a:bodyPr/>
        <a:lstStyle/>
        <a:p>
          <a:r>
            <a:rPr lang="en-CA" b="0" i="0" u="sng"/>
            <a:t>Data and Analytics: </a:t>
          </a:r>
          <a:r>
            <a:rPr lang="en-CA" b="0" i="0"/>
            <a:t>Offering proprietary data sets, analytics tools, and custom research services.</a:t>
          </a:r>
          <a:endParaRPr lang="en-US"/>
        </a:p>
      </dgm:t>
    </dgm:pt>
    <dgm:pt modelId="{99D7DEA8-4554-4426-9BE3-569A981D192E}" type="parTrans" cxnId="{E425CA14-C1DE-4F48-BD9A-9CBA18023F0C}">
      <dgm:prSet/>
      <dgm:spPr/>
      <dgm:t>
        <a:bodyPr/>
        <a:lstStyle/>
        <a:p>
          <a:endParaRPr lang="en-US"/>
        </a:p>
      </dgm:t>
    </dgm:pt>
    <dgm:pt modelId="{87A1380C-DAC7-47EA-9E63-C57C2094A213}" type="sibTrans" cxnId="{E425CA14-C1DE-4F48-BD9A-9CBA18023F0C}">
      <dgm:prSet/>
      <dgm:spPr/>
      <dgm:t>
        <a:bodyPr/>
        <a:lstStyle/>
        <a:p>
          <a:endParaRPr lang="en-US"/>
        </a:p>
      </dgm:t>
    </dgm:pt>
    <dgm:pt modelId="{6B5135AB-4230-4954-A708-35E10488F220}">
      <dgm:prSet/>
      <dgm:spPr/>
      <dgm:t>
        <a:bodyPr/>
        <a:lstStyle/>
        <a:p>
          <a:r>
            <a:rPr lang="en-CA" b="0" i="0" u="sng"/>
            <a:t>ESG Solutions: </a:t>
          </a:r>
          <a:r>
            <a:rPr lang="en-CA" b="0" i="0"/>
            <a:t>Providing ESG data, ratings, and analytics to help investors and companies integrate ESG factors.</a:t>
          </a:r>
          <a:endParaRPr lang="en-US"/>
        </a:p>
      </dgm:t>
    </dgm:pt>
    <dgm:pt modelId="{A2F9B6FD-6D7A-4FD9-8B0B-BE33810AFAF5}" type="parTrans" cxnId="{F630A416-701C-4B1C-930D-9EEC3B1B9C73}">
      <dgm:prSet/>
      <dgm:spPr/>
      <dgm:t>
        <a:bodyPr/>
        <a:lstStyle/>
        <a:p>
          <a:endParaRPr lang="en-US"/>
        </a:p>
      </dgm:t>
    </dgm:pt>
    <dgm:pt modelId="{ABEC5ED4-A87A-42A4-B071-2F574D06459E}" type="sibTrans" cxnId="{F630A416-701C-4B1C-930D-9EEC3B1B9C73}">
      <dgm:prSet/>
      <dgm:spPr/>
      <dgm:t>
        <a:bodyPr/>
        <a:lstStyle/>
        <a:p>
          <a:endParaRPr lang="en-US"/>
        </a:p>
      </dgm:t>
    </dgm:pt>
    <dgm:pt modelId="{4B476422-50A1-4F95-95EB-F9CCB5852830}">
      <dgm:prSet/>
      <dgm:spPr/>
      <dgm:t>
        <a:bodyPr/>
        <a:lstStyle/>
        <a:p>
          <a:r>
            <a:rPr lang="en-CA" b="0" i="0" u="sng"/>
            <a:t>Market Research: </a:t>
          </a:r>
          <a:r>
            <a:rPr lang="en-CA" b="0" i="0"/>
            <a:t>Offering in-depth research reports and insights across industries like banking, healthcare, and technology.</a:t>
          </a:r>
          <a:endParaRPr lang="en-US"/>
        </a:p>
      </dgm:t>
    </dgm:pt>
    <dgm:pt modelId="{7A241804-5551-4D78-9819-74A3603542C5}" type="parTrans" cxnId="{9A689816-1E82-4738-92C1-BA19E92C8AEC}">
      <dgm:prSet/>
      <dgm:spPr/>
      <dgm:t>
        <a:bodyPr/>
        <a:lstStyle/>
        <a:p>
          <a:endParaRPr lang="en-US"/>
        </a:p>
      </dgm:t>
    </dgm:pt>
    <dgm:pt modelId="{C86F114A-D093-48A3-B7EB-20460CC76466}" type="sibTrans" cxnId="{9A689816-1E82-4738-92C1-BA19E92C8AEC}">
      <dgm:prSet/>
      <dgm:spPr/>
      <dgm:t>
        <a:bodyPr/>
        <a:lstStyle/>
        <a:p>
          <a:endParaRPr lang="en-US"/>
        </a:p>
      </dgm:t>
    </dgm:pt>
    <dgm:pt modelId="{1B514C0F-5544-5D42-8D12-DCDB95661E91}" type="pres">
      <dgm:prSet presAssocID="{63FB1F2E-2842-436B-874F-D7FCD60E63BF}" presName="diagram" presStyleCnt="0">
        <dgm:presLayoutVars>
          <dgm:dir/>
          <dgm:resizeHandles val="exact"/>
        </dgm:presLayoutVars>
      </dgm:prSet>
      <dgm:spPr/>
    </dgm:pt>
    <dgm:pt modelId="{D360C7E9-73CC-5C44-9B67-E8923D1822AD}" type="pres">
      <dgm:prSet presAssocID="{868787CF-2E97-4D52-A5D8-A1BF8A4745D1}" presName="node" presStyleLbl="node1" presStyleIdx="0" presStyleCnt="8">
        <dgm:presLayoutVars>
          <dgm:bulletEnabled val="1"/>
        </dgm:presLayoutVars>
      </dgm:prSet>
      <dgm:spPr/>
    </dgm:pt>
    <dgm:pt modelId="{DC2F32D2-284E-A74B-914E-83509E7EB650}" type="pres">
      <dgm:prSet presAssocID="{0A6B59A4-E9AB-4DCB-8AEF-B4A91C06F719}" presName="sibTrans" presStyleCnt="0"/>
      <dgm:spPr/>
    </dgm:pt>
    <dgm:pt modelId="{8FDA6BB7-32C7-874D-9D23-D020BD78C7AD}" type="pres">
      <dgm:prSet presAssocID="{B93A6A7C-066D-420E-A73F-E8B9C1C94DAF}" presName="node" presStyleLbl="node1" presStyleIdx="1" presStyleCnt="8">
        <dgm:presLayoutVars>
          <dgm:bulletEnabled val="1"/>
        </dgm:presLayoutVars>
      </dgm:prSet>
      <dgm:spPr/>
    </dgm:pt>
    <dgm:pt modelId="{AE083A58-54A9-7944-B045-EA8E4543D713}" type="pres">
      <dgm:prSet presAssocID="{C56C23B7-1F0E-4520-BCE8-F86AAF77C5A1}" presName="sibTrans" presStyleCnt="0"/>
      <dgm:spPr/>
    </dgm:pt>
    <dgm:pt modelId="{CEE22648-397A-FF4F-8301-90B5CBADDE93}" type="pres">
      <dgm:prSet presAssocID="{5A358B2D-4EF8-4C59-8068-E4263DE21506}" presName="node" presStyleLbl="node1" presStyleIdx="2" presStyleCnt="8">
        <dgm:presLayoutVars>
          <dgm:bulletEnabled val="1"/>
        </dgm:presLayoutVars>
      </dgm:prSet>
      <dgm:spPr/>
    </dgm:pt>
    <dgm:pt modelId="{5296E01F-4F83-FC45-9DC1-FD1B624427D6}" type="pres">
      <dgm:prSet presAssocID="{F088CBEF-BA85-4500-88EE-1D9C8C6750C6}" presName="sibTrans" presStyleCnt="0"/>
      <dgm:spPr/>
    </dgm:pt>
    <dgm:pt modelId="{05786BC7-86C0-2F4A-8844-F42AE689153F}" type="pres">
      <dgm:prSet presAssocID="{6EE58630-5B26-42D6-B01B-DAA93CC7F38D}" presName="node" presStyleLbl="node1" presStyleIdx="3" presStyleCnt="8">
        <dgm:presLayoutVars>
          <dgm:bulletEnabled val="1"/>
        </dgm:presLayoutVars>
      </dgm:prSet>
      <dgm:spPr/>
    </dgm:pt>
    <dgm:pt modelId="{AAE4BCD6-2350-C542-94CA-A20E96C2D5FE}" type="pres">
      <dgm:prSet presAssocID="{B29DB0D7-E912-4BB8-9913-AA34B799B89C}" presName="sibTrans" presStyleCnt="0"/>
      <dgm:spPr/>
    </dgm:pt>
    <dgm:pt modelId="{E7A93C3D-BAF9-6B47-AA8C-B1C1BB26060A}" type="pres">
      <dgm:prSet presAssocID="{7EF099F1-02AD-4F68-A367-3E0F9403A56A}" presName="node" presStyleLbl="node1" presStyleIdx="4" presStyleCnt="8">
        <dgm:presLayoutVars>
          <dgm:bulletEnabled val="1"/>
        </dgm:presLayoutVars>
      </dgm:prSet>
      <dgm:spPr/>
    </dgm:pt>
    <dgm:pt modelId="{721354BF-1F55-F542-A11B-DE241970FE4D}" type="pres">
      <dgm:prSet presAssocID="{3B190C7E-3B03-40E7-A8C3-98D96A1F80D9}" presName="sibTrans" presStyleCnt="0"/>
      <dgm:spPr/>
    </dgm:pt>
    <dgm:pt modelId="{0E4A8364-12D2-484A-84F2-CE5F3ACD1D48}" type="pres">
      <dgm:prSet presAssocID="{94F5257E-062A-49F0-8BF5-1E9A3A8A7036}" presName="node" presStyleLbl="node1" presStyleIdx="5" presStyleCnt="8">
        <dgm:presLayoutVars>
          <dgm:bulletEnabled val="1"/>
        </dgm:presLayoutVars>
      </dgm:prSet>
      <dgm:spPr/>
    </dgm:pt>
    <dgm:pt modelId="{CF2C9DF6-9B11-6149-B1CA-73C8956555C4}" type="pres">
      <dgm:prSet presAssocID="{87A1380C-DAC7-47EA-9E63-C57C2094A213}" presName="sibTrans" presStyleCnt="0"/>
      <dgm:spPr/>
    </dgm:pt>
    <dgm:pt modelId="{B342C3AC-FF8C-1749-87F2-699AD2BCB2C7}" type="pres">
      <dgm:prSet presAssocID="{6B5135AB-4230-4954-A708-35E10488F220}" presName="node" presStyleLbl="node1" presStyleIdx="6" presStyleCnt="8">
        <dgm:presLayoutVars>
          <dgm:bulletEnabled val="1"/>
        </dgm:presLayoutVars>
      </dgm:prSet>
      <dgm:spPr/>
    </dgm:pt>
    <dgm:pt modelId="{BC883398-1EFB-7741-9066-DBF7CDCD24A0}" type="pres">
      <dgm:prSet presAssocID="{ABEC5ED4-A87A-42A4-B071-2F574D06459E}" presName="sibTrans" presStyleCnt="0"/>
      <dgm:spPr/>
    </dgm:pt>
    <dgm:pt modelId="{3463E990-42CD-9344-8849-1C9ED4101719}" type="pres">
      <dgm:prSet presAssocID="{4B476422-50A1-4F95-95EB-F9CCB5852830}" presName="node" presStyleLbl="node1" presStyleIdx="7" presStyleCnt="8">
        <dgm:presLayoutVars>
          <dgm:bulletEnabled val="1"/>
        </dgm:presLayoutVars>
      </dgm:prSet>
      <dgm:spPr/>
    </dgm:pt>
  </dgm:ptLst>
  <dgm:cxnLst>
    <dgm:cxn modelId="{E425CA14-C1DE-4F48-BD9A-9CBA18023F0C}" srcId="{63FB1F2E-2842-436B-874F-D7FCD60E63BF}" destId="{94F5257E-062A-49F0-8BF5-1E9A3A8A7036}" srcOrd="5" destOrd="0" parTransId="{99D7DEA8-4554-4426-9BE3-569A981D192E}" sibTransId="{87A1380C-DAC7-47EA-9E63-C57C2094A213}"/>
    <dgm:cxn modelId="{9A689816-1E82-4738-92C1-BA19E92C8AEC}" srcId="{63FB1F2E-2842-436B-874F-D7FCD60E63BF}" destId="{4B476422-50A1-4F95-95EB-F9CCB5852830}" srcOrd="7" destOrd="0" parTransId="{7A241804-5551-4D78-9819-74A3603542C5}" sibTransId="{C86F114A-D093-48A3-B7EB-20460CC76466}"/>
    <dgm:cxn modelId="{F630A416-701C-4B1C-930D-9EEC3B1B9C73}" srcId="{63FB1F2E-2842-436B-874F-D7FCD60E63BF}" destId="{6B5135AB-4230-4954-A708-35E10488F220}" srcOrd="6" destOrd="0" parTransId="{A2F9B6FD-6D7A-4FD9-8B0B-BE33810AFAF5}" sibTransId="{ABEC5ED4-A87A-42A4-B071-2F574D06459E}"/>
    <dgm:cxn modelId="{2D60B02E-A467-4705-A118-FEDD0021ECC6}" srcId="{63FB1F2E-2842-436B-874F-D7FCD60E63BF}" destId="{B93A6A7C-066D-420E-A73F-E8B9C1C94DAF}" srcOrd="1" destOrd="0" parTransId="{FD46B9C3-8944-4A31-A5A6-97C0CEB16183}" sibTransId="{C56C23B7-1F0E-4520-BCE8-F86AAF77C5A1}"/>
    <dgm:cxn modelId="{EA028A4C-C4A8-4BB7-B233-CDA8F63BDEFB}" srcId="{63FB1F2E-2842-436B-874F-D7FCD60E63BF}" destId="{6EE58630-5B26-42D6-B01B-DAA93CC7F38D}" srcOrd="3" destOrd="0" parTransId="{C228206D-B332-40CA-AE53-B6CFC25E220A}" sibTransId="{B29DB0D7-E912-4BB8-9913-AA34B799B89C}"/>
    <dgm:cxn modelId="{B7954B4E-D27B-BD4F-8A77-3C1DD4DB1074}" type="presOf" srcId="{7EF099F1-02AD-4F68-A367-3E0F9403A56A}" destId="{E7A93C3D-BAF9-6B47-AA8C-B1C1BB26060A}" srcOrd="0" destOrd="0" presId="urn:microsoft.com/office/officeart/2005/8/layout/default"/>
    <dgm:cxn modelId="{060D3250-390B-534C-BF65-57A6720A0CDC}" type="presOf" srcId="{B93A6A7C-066D-420E-A73F-E8B9C1C94DAF}" destId="{8FDA6BB7-32C7-874D-9D23-D020BD78C7AD}" srcOrd="0" destOrd="0" presId="urn:microsoft.com/office/officeart/2005/8/layout/default"/>
    <dgm:cxn modelId="{1C8BA563-4E41-F24D-8F40-3C7AD1E14A64}" type="presOf" srcId="{5A358B2D-4EF8-4C59-8068-E4263DE21506}" destId="{CEE22648-397A-FF4F-8301-90B5CBADDE93}" srcOrd="0" destOrd="0" presId="urn:microsoft.com/office/officeart/2005/8/layout/default"/>
    <dgm:cxn modelId="{D9BB038B-46E3-45AE-8DDA-AC680C496607}" srcId="{63FB1F2E-2842-436B-874F-D7FCD60E63BF}" destId="{5A358B2D-4EF8-4C59-8068-E4263DE21506}" srcOrd="2" destOrd="0" parTransId="{50A27825-5316-4347-AF7D-FA39234F5603}" sibTransId="{F088CBEF-BA85-4500-88EE-1D9C8C6750C6}"/>
    <dgm:cxn modelId="{357C3A8F-6E5A-BA48-8A31-CA2BE1E8AF25}" type="presOf" srcId="{868787CF-2E97-4D52-A5D8-A1BF8A4745D1}" destId="{D360C7E9-73CC-5C44-9B67-E8923D1822AD}" srcOrd="0" destOrd="0" presId="urn:microsoft.com/office/officeart/2005/8/layout/default"/>
    <dgm:cxn modelId="{9C15A1A5-9A23-814A-A52F-3C05714A6328}" type="presOf" srcId="{94F5257E-062A-49F0-8BF5-1E9A3A8A7036}" destId="{0E4A8364-12D2-484A-84F2-CE5F3ACD1D48}" srcOrd="0" destOrd="0" presId="urn:microsoft.com/office/officeart/2005/8/layout/default"/>
    <dgm:cxn modelId="{B5C3D4AE-6125-46FE-862A-26E42F6718FB}" srcId="{63FB1F2E-2842-436B-874F-D7FCD60E63BF}" destId="{868787CF-2E97-4D52-A5D8-A1BF8A4745D1}" srcOrd="0" destOrd="0" parTransId="{4DD93DC9-435B-4879-83A2-5CA93F85F88A}" sibTransId="{0A6B59A4-E9AB-4DCB-8AEF-B4A91C06F719}"/>
    <dgm:cxn modelId="{6378ACD2-6939-E647-975C-88ABA6CBA241}" type="presOf" srcId="{4B476422-50A1-4F95-95EB-F9CCB5852830}" destId="{3463E990-42CD-9344-8849-1C9ED4101719}" srcOrd="0" destOrd="0" presId="urn:microsoft.com/office/officeart/2005/8/layout/default"/>
    <dgm:cxn modelId="{AC8E0ED8-3BD4-A347-831C-41F757F16A0B}" type="presOf" srcId="{63FB1F2E-2842-436B-874F-D7FCD60E63BF}" destId="{1B514C0F-5544-5D42-8D12-DCDB95661E91}" srcOrd="0" destOrd="0" presId="urn:microsoft.com/office/officeart/2005/8/layout/default"/>
    <dgm:cxn modelId="{227279E3-B766-4CFF-A2CB-30314070428B}" srcId="{63FB1F2E-2842-436B-874F-D7FCD60E63BF}" destId="{7EF099F1-02AD-4F68-A367-3E0F9403A56A}" srcOrd="4" destOrd="0" parTransId="{6FEE038A-26D2-478C-9D94-F6D19211AA03}" sibTransId="{3B190C7E-3B03-40E7-A8C3-98D96A1F80D9}"/>
    <dgm:cxn modelId="{2B143EE9-AC9B-1042-B2BB-433FF0AC6AF1}" type="presOf" srcId="{6B5135AB-4230-4954-A708-35E10488F220}" destId="{B342C3AC-FF8C-1749-87F2-699AD2BCB2C7}" srcOrd="0" destOrd="0" presId="urn:microsoft.com/office/officeart/2005/8/layout/default"/>
    <dgm:cxn modelId="{189DA3FD-3DCF-9D45-A8ED-611E39494F86}" type="presOf" srcId="{6EE58630-5B26-42D6-B01B-DAA93CC7F38D}" destId="{05786BC7-86C0-2F4A-8844-F42AE689153F}" srcOrd="0" destOrd="0" presId="urn:microsoft.com/office/officeart/2005/8/layout/default"/>
    <dgm:cxn modelId="{2FE15CC0-87A6-814F-81DA-E9F2FD1A30A8}" type="presParOf" srcId="{1B514C0F-5544-5D42-8D12-DCDB95661E91}" destId="{D360C7E9-73CC-5C44-9B67-E8923D1822AD}" srcOrd="0" destOrd="0" presId="urn:microsoft.com/office/officeart/2005/8/layout/default"/>
    <dgm:cxn modelId="{04060835-B198-DC4E-B3D9-87C97994FB94}" type="presParOf" srcId="{1B514C0F-5544-5D42-8D12-DCDB95661E91}" destId="{DC2F32D2-284E-A74B-914E-83509E7EB650}" srcOrd="1" destOrd="0" presId="urn:microsoft.com/office/officeart/2005/8/layout/default"/>
    <dgm:cxn modelId="{C9C126F8-72D0-4841-9C7D-49F78AD37596}" type="presParOf" srcId="{1B514C0F-5544-5D42-8D12-DCDB95661E91}" destId="{8FDA6BB7-32C7-874D-9D23-D020BD78C7AD}" srcOrd="2" destOrd="0" presId="urn:microsoft.com/office/officeart/2005/8/layout/default"/>
    <dgm:cxn modelId="{1439F6C9-6416-F44A-B920-53CD57AC55A1}" type="presParOf" srcId="{1B514C0F-5544-5D42-8D12-DCDB95661E91}" destId="{AE083A58-54A9-7944-B045-EA8E4543D713}" srcOrd="3" destOrd="0" presId="urn:microsoft.com/office/officeart/2005/8/layout/default"/>
    <dgm:cxn modelId="{28E70323-08BE-EB4D-8CD7-355C57D5ED76}" type="presParOf" srcId="{1B514C0F-5544-5D42-8D12-DCDB95661E91}" destId="{CEE22648-397A-FF4F-8301-90B5CBADDE93}" srcOrd="4" destOrd="0" presId="urn:microsoft.com/office/officeart/2005/8/layout/default"/>
    <dgm:cxn modelId="{48E4F1FB-197F-AC4E-B17A-1598255C5169}" type="presParOf" srcId="{1B514C0F-5544-5D42-8D12-DCDB95661E91}" destId="{5296E01F-4F83-FC45-9DC1-FD1B624427D6}" srcOrd="5" destOrd="0" presId="urn:microsoft.com/office/officeart/2005/8/layout/default"/>
    <dgm:cxn modelId="{B398608B-BA62-7345-A54A-DB831096ADAF}" type="presParOf" srcId="{1B514C0F-5544-5D42-8D12-DCDB95661E91}" destId="{05786BC7-86C0-2F4A-8844-F42AE689153F}" srcOrd="6" destOrd="0" presId="urn:microsoft.com/office/officeart/2005/8/layout/default"/>
    <dgm:cxn modelId="{B65971A9-4633-9A42-AC76-E97764233745}" type="presParOf" srcId="{1B514C0F-5544-5D42-8D12-DCDB95661E91}" destId="{AAE4BCD6-2350-C542-94CA-A20E96C2D5FE}" srcOrd="7" destOrd="0" presId="urn:microsoft.com/office/officeart/2005/8/layout/default"/>
    <dgm:cxn modelId="{F3895C92-E9C8-CF48-89D6-18B61579BD33}" type="presParOf" srcId="{1B514C0F-5544-5D42-8D12-DCDB95661E91}" destId="{E7A93C3D-BAF9-6B47-AA8C-B1C1BB26060A}" srcOrd="8" destOrd="0" presId="urn:microsoft.com/office/officeart/2005/8/layout/default"/>
    <dgm:cxn modelId="{A073AAEB-1A38-024B-9F9B-965D16975C55}" type="presParOf" srcId="{1B514C0F-5544-5D42-8D12-DCDB95661E91}" destId="{721354BF-1F55-F542-A11B-DE241970FE4D}" srcOrd="9" destOrd="0" presId="urn:microsoft.com/office/officeart/2005/8/layout/default"/>
    <dgm:cxn modelId="{115EE274-F63D-E94F-A7EA-E57EA44D054F}" type="presParOf" srcId="{1B514C0F-5544-5D42-8D12-DCDB95661E91}" destId="{0E4A8364-12D2-484A-84F2-CE5F3ACD1D48}" srcOrd="10" destOrd="0" presId="urn:microsoft.com/office/officeart/2005/8/layout/default"/>
    <dgm:cxn modelId="{8D14861F-3BEE-6045-AEE7-1E5D9F074C1D}" type="presParOf" srcId="{1B514C0F-5544-5D42-8D12-DCDB95661E91}" destId="{CF2C9DF6-9B11-6149-B1CA-73C8956555C4}" srcOrd="11" destOrd="0" presId="urn:microsoft.com/office/officeart/2005/8/layout/default"/>
    <dgm:cxn modelId="{3C139EDE-8095-EE4E-AC1C-FF600F1E279E}" type="presParOf" srcId="{1B514C0F-5544-5D42-8D12-DCDB95661E91}" destId="{B342C3AC-FF8C-1749-87F2-699AD2BCB2C7}" srcOrd="12" destOrd="0" presId="urn:microsoft.com/office/officeart/2005/8/layout/default"/>
    <dgm:cxn modelId="{4C535D02-AD95-3F42-BD4C-B52C6C491F5E}" type="presParOf" srcId="{1B514C0F-5544-5D42-8D12-DCDB95661E91}" destId="{BC883398-1EFB-7741-9066-DBF7CDCD24A0}" srcOrd="13" destOrd="0" presId="urn:microsoft.com/office/officeart/2005/8/layout/default"/>
    <dgm:cxn modelId="{D6B475EA-4E51-0547-9B8A-DED3DCA94DDD}" type="presParOf" srcId="{1B514C0F-5544-5D42-8D12-DCDB95661E91}" destId="{3463E990-42CD-9344-8849-1C9ED4101719}"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42AC51-67D4-4F7A-8D91-1A3038EB8FD0}"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3A40B129-A31B-4737-AB42-B2C692DADC8F}">
      <dgm:prSet/>
      <dgm:spPr/>
      <dgm:t>
        <a:bodyPr/>
        <a:lstStyle/>
        <a:p>
          <a:r>
            <a:rPr lang="en-CA" b="1" u="sng"/>
            <a:t>Organic Growth:</a:t>
          </a:r>
          <a:endParaRPr lang="en-US"/>
        </a:p>
      </dgm:t>
    </dgm:pt>
    <dgm:pt modelId="{3F0C4ED1-3FAA-4C03-9C45-FB9CAB6B6A69}" type="parTrans" cxnId="{9B5C2DA0-FCC6-4B39-8B1D-CB6EAA899F36}">
      <dgm:prSet/>
      <dgm:spPr/>
      <dgm:t>
        <a:bodyPr/>
        <a:lstStyle/>
        <a:p>
          <a:endParaRPr lang="en-US"/>
        </a:p>
      </dgm:t>
    </dgm:pt>
    <dgm:pt modelId="{550B7734-851E-4509-B9F1-98C6DB15510D}" type="sibTrans" cxnId="{9B5C2DA0-FCC6-4B39-8B1D-CB6EAA899F36}">
      <dgm:prSet/>
      <dgm:spPr/>
      <dgm:t>
        <a:bodyPr/>
        <a:lstStyle/>
        <a:p>
          <a:endParaRPr lang="en-US"/>
        </a:p>
      </dgm:t>
    </dgm:pt>
    <dgm:pt modelId="{E806CB25-5079-45A2-92FF-A6555A354E4F}">
      <dgm:prSet/>
      <dgm:spPr/>
      <dgm:t>
        <a:bodyPr/>
        <a:lstStyle/>
        <a:p>
          <a:r>
            <a:rPr lang="en-CA" dirty="0"/>
            <a:t>S&amp;P Global consistently invests in developing new products and services internally to meet the evolving needs of its clients. This approach allows the company to innovate and enhance its offerings while leveraging its existing resources and expertise.</a:t>
          </a:r>
          <a:endParaRPr lang="en-US" dirty="0"/>
        </a:p>
      </dgm:t>
    </dgm:pt>
    <dgm:pt modelId="{5254BEB1-12EF-48A5-9BD8-028D927EEF0F}" type="parTrans" cxnId="{1F556D64-BB8A-4F9B-8F72-10EC0BE5BAE9}">
      <dgm:prSet/>
      <dgm:spPr/>
      <dgm:t>
        <a:bodyPr/>
        <a:lstStyle/>
        <a:p>
          <a:endParaRPr lang="en-US"/>
        </a:p>
      </dgm:t>
    </dgm:pt>
    <dgm:pt modelId="{28C2566E-0B77-4886-B998-19B34E83F0B0}" type="sibTrans" cxnId="{1F556D64-BB8A-4F9B-8F72-10EC0BE5BAE9}">
      <dgm:prSet/>
      <dgm:spPr/>
      <dgm:t>
        <a:bodyPr/>
        <a:lstStyle/>
        <a:p>
          <a:endParaRPr lang="en-US"/>
        </a:p>
      </dgm:t>
    </dgm:pt>
    <dgm:pt modelId="{9844F9AB-1FA8-4284-94D1-B211935C7F6D}">
      <dgm:prSet/>
      <dgm:spPr/>
      <dgm:t>
        <a:bodyPr/>
        <a:lstStyle/>
        <a:p>
          <a:r>
            <a:rPr lang="en-CA" b="1" u="sng"/>
            <a:t>Strategic Partnerships:</a:t>
          </a:r>
          <a:endParaRPr lang="en-US"/>
        </a:p>
      </dgm:t>
    </dgm:pt>
    <dgm:pt modelId="{181A191A-F377-462D-AD17-95AF61A12DC1}" type="parTrans" cxnId="{038E240A-BD28-4F6E-82BB-C7DA625A39FB}">
      <dgm:prSet/>
      <dgm:spPr/>
      <dgm:t>
        <a:bodyPr/>
        <a:lstStyle/>
        <a:p>
          <a:endParaRPr lang="en-US"/>
        </a:p>
      </dgm:t>
    </dgm:pt>
    <dgm:pt modelId="{042FE9EB-3258-40E9-944F-C4F8D462303A}" type="sibTrans" cxnId="{038E240A-BD28-4F6E-82BB-C7DA625A39FB}">
      <dgm:prSet/>
      <dgm:spPr/>
      <dgm:t>
        <a:bodyPr/>
        <a:lstStyle/>
        <a:p>
          <a:endParaRPr lang="en-US"/>
        </a:p>
      </dgm:t>
    </dgm:pt>
    <dgm:pt modelId="{55C6DC7C-C19F-4997-9F50-8D0FBE89B361}">
      <dgm:prSet/>
      <dgm:spPr/>
      <dgm:t>
        <a:bodyPr/>
        <a:lstStyle/>
        <a:p>
          <a:r>
            <a:rPr lang="en-CA"/>
            <a:t>S&amp;P Global has formed strategic partnerships and joint ventures to complement its capabilities and expand its reach in key markets.</a:t>
          </a:r>
          <a:endParaRPr lang="en-US"/>
        </a:p>
      </dgm:t>
    </dgm:pt>
    <dgm:pt modelId="{2E8A8334-A709-4AF6-8318-EE04B6B909A5}" type="parTrans" cxnId="{AF138C33-9C4D-4048-9CAB-E741F0080E68}">
      <dgm:prSet/>
      <dgm:spPr/>
      <dgm:t>
        <a:bodyPr/>
        <a:lstStyle/>
        <a:p>
          <a:endParaRPr lang="en-US"/>
        </a:p>
      </dgm:t>
    </dgm:pt>
    <dgm:pt modelId="{AD61BC1D-2753-4E7C-BF8F-4B48AC90073B}" type="sibTrans" cxnId="{AF138C33-9C4D-4048-9CAB-E741F0080E68}">
      <dgm:prSet/>
      <dgm:spPr/>
      <dgm:t>
        <a:bodyPr/>
        <a:lstStyle/>
        <a:p>
          <a:endParaRPr lang="en-US"/>
        </a:p>
      </dgm:t>
    </dgm:pt>
    <dgm:pt modelId="{9419BBAC-D9DE-49AB-A7A2-595BF1093669}">
      <dgm:prSet/>
      <dgm:spPr/>
      <dgm:t>
        <a:bodyPr/>
        <a:lstStyle/>
        <a:p>
          <a:r>
            <a:rPr lang="en-CA"/>
            <a:t>Collaborations with other industry players or technology firms enable S&amp;P Global to leverage synergies, access new markets, and offer integrated solutions to customers.</a:t>
          </a:r>
          <a:endParaRPr lang="en-US"/>
        </a:p>
      </dgm:t>
    </dgm:pt>
    <dgm:pt modelId="{11698F37-763A-4658-91EE-027A9D10CDAB}" type="parTrans" cxnId="{E2B35B0B-260A-4ABB-89F1-3EB087A307F8}">
      <dgm:prSet/>
      <dgm:spPr/>
      <dgm:t>
        <a:bodyPr/>
        <a:lstStyle/>
        <a:p>
          <a:endParaRPr lang="en-US"/>
        </a:p>
      </dgm:t>
    </dgm:pt>
    <dgm:pt modelId="{1AA033B4-95C0-4790-B006-4D1B74D9C122}" type="sibTrans" cxnId="{E2B35B0B-260A-4ABB-89F1-3EB087A307F8}">
      <dgm:prSet/>
      <dgm:spPr/>
      <dgm:t>
        <a:bodyPr/>
        <a:lstStyle/>
        <a:p>
          <a:endParaRPr lang="en-US"/>
        </a:p>
      </dgm:t>
    </dgm:pt>
    <dgm:pt modelId="{43AEECC8-D253-4DF8-852A-EAF47441FAC5}">
      <dgm:prSet/>
      <dgm:spPr/>
      <dgm:t>
        <a:bodyPr/>
        <a:lstStyle/>
        <a:p>
          <a:r>
            <a:rPr lang="en-CA" dirty="0"/>
            <a:t>These partnerships enhance S&amp;P </a:t>
          </a:r>
          <a:r>
            <a:rPr lang="en-CA" dirty="0" err="1"/>
            <a:t>Global's</a:t>
          </a:r>
          <a:r>
            <a:rPr lang="en-CA" dirty="0"/>
            <a:t> competitiveness and help drive growth by combining complementary expertise and resources.</a:t>
          </a:r>
          <a:endParaRPr lang="en-US" dirty="0"/>
        </a:p>
      </dgm:t>
    </dgm:pt>
    <dgm:pt modelId="{CE895DFB-6571-4DAA-9FB3-91F547AC6F02}" type="parTrans" cxnId="{C6480EB2-D333-4856-954A-4C213D5185E3}">
      <dgm:prSet/>
      <dgm:spPr/>
      <dgm:t>
        <a:bodyPr/>
        <a:lstStyle/>
        <a:p>
          <a:endParaRPr lang="en-US"/>
        </a:p>
      </dgm:t>
    </dgm:pt>
    <dgm:pt modelId="{D3DEB409-A68F-48B3-85EC-9A933662AD6E}" type="sibTrans" cxnId="{C6480EB2-D333-4856-954A-4C213D5185E3}">
      <dgm:prSet/>
      <dgm:spPr/>
      <dgm:t>
        <a:bodyPr/>
        <a:lstStyle/>
        <a:p>
          <a:endParaRPr lang="en-US"/>
        </a:p>
      </dgm:t>
    </dgm:pt>
    <dgm:pt modelId="{747E2CBF-0424-4605-A09C-8471B21252B5}">
      <dgm:prSet/>
      <dgm:spPr/>
      <dgm:t>
        <a:bodyPr/>
        <a:lstStyle/>
        <a:p>
          <a:r>
            <a:rPr lang="en-CA" b="1" u="sng"/>
            <a:t>Selective Acquisitions:</a:t>
          </a:r>
          <a:endParaRPr lang="en-US"/>
        </a:p>
      </dgm:t>
    </dgm:pt>
    <dgm:pt modelId="{68932A35-37E0-400A-A1EB-05F76D205E3A}" type="parTrans" cxnId="{A9142E27-09DB-4F61-9564-0662C7F2FC6E}">
      <dgm:prSet/>
      <dgm:spPr/>
      <dgm:t>
        <a:bodyPr/>
        <a:lstStyle/>
        <a:p>
          <a:endParaRPr lang="en-US"/>
        </a:p>
      </dgm:t>
    </dgm:pt>
    <dgm:pt modelId="{EDAC657C-C03F-4DC3-B823-E37A07ECD795}" type="sibTrans" cxnId="{A9142E27-09DB-4F61-9564-0662C7F2FC6E}">
      <dgm:prSet/>
      <dgm:spPr/>
      <dgm:t>
        <a:bodyPr/>
        <a:lstStyle/>
        <a:p>
          <a:endParaRPr lang="en-US"/>
        </a:p>
      </dgm:t>
    </dgm:pt>
    <dgm:pt modelId="{2AEFD0CF-F5ED-445C-B2B9-9BF307A49F2D}">
      <dgm:prSet/>
      <dgm:spPr/>
      <dgm:t>
        <a:bodyPr/>
        <a:lstStyle/>
        <a:p>
          <a:r>
            <a:rPr lang="en-CA"/>
            <a:t>While S&amp;P Global has engaged in acquisitions to strengthen its business, the company tends to be selective and focused on strategic targets that complement its existing offerings and enhance its competitive position.</a:t>
          </a:r>
          <a:endParaRPr lang="en-US"/>
        </a:p>
      </dgm:t>
    </dgm:pt>
    <dgm:pt modelId="{942DEE1F-46ED-4224-B00D-69B7DB7A8473}" type="parTrans" cxnId="{69CE078B-F62D-4207-A22E-AC35882A4F09}">
      <dgm:prSet/>
      <dgm:spPr/>
      <dgm:t>
        <a:bodyPr/>
        <a:lstStyle/>
        <a:p>
          <a:endParaRPr lang="en-US"/>
        </a:p>
      </dgm:t>
    </dgm:pt>
    <dgm:pt modelId="{8F31D44F-8E79-4BD3-B7B3-FF0F93A2B845}" type="sibTrans" cxnId="{69CE078B-F62D-4207-A22E-AC35882A4F09}">
      <dgm:prSet/>
      <dgm:spPr/>
      <dgm:t>
        <a:bodyPr/>
        <a:lstStyle/>
        <a:p>
          <a:endParaRPr lang="en-US"/>
        </a:p>
      </dgm:t>
    </dgm:pt>
    <dgm:pt modelId="{296FCD70-72C1-4079-9B01-050083D0658A}">
      <dgm:prSet/>
      <dgm:spPr/>
      <dgm:t>
        <a:bodyPr/>
        <a:lstStyle/>
        <a:p>
          <a:r>
            <a:rPr lang="en-CA"/>
            <a:t>Acquisitions allow S&amp;P Global to accelerate growth, enter new markets, and acquire specialized capabilities or technologies. Notable examples include the acquisitions of SNL Financial in 2015 and IHS Markit in 2020.</a:t>
          </a:r>
          <a:endParaRPr lang="en-US"/>
        </a:p>
      </dgm:t>
    </dgm:pt>
    <dgm:pt modelId="{FBB5534B-BE7B-4731-A6B4-50D43AAE7C94}" type="parTrans" cxnId="{E1F87DB6-2403-4534-9F2C-E7FC6A6EE917}">
      <dgm:prSet/>
      <dgm:spPr/>
      <dgm:t>
        <a:bodyPr/>
        <a:lstStyle/>
        <a:p>
          <a:endParaRPr lang="en-US"/>
        </a:p>
      </dgm:t>
    </dgm:pt>
    <dgm:pt modelId="{789C6356-1299-404C-8F34-15AA91D32FC5}" type="sibTrans" cxnId="{E1F87DB6-2403-4534-9F2C-E7FC6A6EE917}">
      <dgm:prSet/>
      <dgm:spPr/>
      <dgm:t>
        <a:bodyPr/>
        <a:lstStyle/>
        <a:p>
          <a:endParaRPr lang="en-US"/>
        </a:p>
      </dgm:t>
    </dgm:pt>
    <dgm:pt modelId="{6869EC6C-225E-4C1D-86FA-B7AD3E6D255E}">
      <dgm:prSet/>
      <dgm:spPr/>
      <dgm:t>
        <a:bodyPr/>
        <a:lstStyle/>
        <a:p>
          <a:r>
            <a:rPr lang="en-CA" dirty="0"/>
            <a:t>S&amp;P Global evaluates potential acquisitions based on their strategic fit, financial viability, and potential for value creation, considering market conditions and regulatory considerations.</a:t>
          </a:r>
          <a:endParaRPr lang="en-US" dirty="0"/>
        </a:p>
      </dgm:t>
    </dgm:pt>
    <dgm:pt modelId="{E918DD01-CC05-4FFF-86D1-0A9569D4B411}" type="parTrans" cxnId="{BBA2950B-F024-4C52-A36D-E708737CD7E8}">
      <dgm:prSet/>
      <dgm:spPr/>
      <dgm:t>
        <a:bodyPr/>
        <a:lstStyle/>
        <a:p>
          <a:endParaRPr lang="en-US"/>
        </a:p>
      </dgm:t>
    </dgm:pt>
    <dgm:pt modelId="{9F7ACE5D-72A2-48B2-B274-FD253BD5873D}" type="sibTrans" cxnId="{BBA2950B-F024-4C52-A36D-E708737CD7E8}">
      <dgm:prSet/>
      <dgm:spPr/>
      <dgm:t>
        <a:bodyPr/>
        <a:lstStyle/>
        <a:p>
          <a:endParaRPr lang="en-US"/>
        </a:p>
      </dgm:t>
    </dgm:pt>
    <dgm:pt modelId="{41F7D86E-21BC-3C45-94BE-5933137D3275}" type="pres">
      <dgm:prSet presAssocID="{7742AC51-67D4-4F7A-8D91-1A3038EB8FD0}" presName="linear" presStyleCnt="0">
        <dgm:presLayoutVars>
          <dgm:dir/>
          <dgm:animLvl val="lvl"/>
          <dgm:resizeHandles val="exact"/>
        </dgm:presLayoutVars>
      </dgm:prSet>
      <dgm:spPr/>
    </dgm:pt>
    <dgm:pt modelId="{100E5048-C8D4-594C-A24B-5752957B28D1}" type="pres">
      <dgm:prSet presAssocID="{3A40B129-A31B-4737-AB42-B2C692DADC8F}" presName="parentLin" presStyleCnt="0"/>
      <dgm:spPr/>
    </dgm:pt>
    <dgm:pt modelId="{1CE3B723-3B98-EE4B-A533-418421F7739C}" type="pres">
      <dgm:prSet presAssocID="{3A40B129-A31B-4737-AB42-B2C692DADC8F}" presName="parentLeftMargin" presStyleLbl="node1" presStyleIdx="0" presStyleCnt="3"/>
      <dgm:spPr/>
    </dgm:pt>
    <dgm:pt modelId="{F814A0EF-085F-B44E-B8C1-E4E3904DBAE8}" type="pres">
      <dgm:prSet presAssocID="{3A40B129-A31B-4737-AB42-B2C692DADC8F}" presName="parentText" presStyleLbl="node1" presStyleIdx="0" presStyleCnt="3">
        <dgm:presLayoutVars>
          <dgm:chMax val="0"/>
          <dgm:bulletEnabled val="1"/>
        </dgm:presLayoutVars>
      </dgm:prSet>
      <dgm:spPr/>
    </dgm:pt>
    <dgm:pt modelId="{E16B913A-8843-7B4F-8887-2D6C4FC0FCAD}" type="pres">
      <dgm:prSet presAssocID="{3A40B129-A31B-4737-AB42-B2C692DADC8F}" presName="negativeSpace" presStyleCnt="0"/>
      <dgm:spPr/>
    </dgm:pt>
    <dgm:pt modelId="{E84F40B8-E84A-6845-B211-4F8DA5497C90}" type="pres">
      <dgm:prSet presAssocID="{3A40B129-A31B-4737-AB42-B2C692DADC8F}" presName="childText" presStyleLbl="conFgAcc1" presStyleIdx="0" presStyleCnt="3">
        <dgm:presLayoutVars>
          <dgm:bulletEnabled val="1"/>
        </dgm:presLayoutVars>
      </dgm:prSet>
      <dgm:spPr/>
    </dgm:pt>
    <dgm:pt modelId="{1981B544-A282-DB4E-A77E-552EB4B0317E}" type="pres">
      <dgm:prSet presAssocID="{550B7734-851E-4509-B9F1-98C6DB15510D}" presName="spaceBetweenRectangles" presStyleCnt="0"/>
      <dgm:spPr/>
    </dgm:pt>
    <dgm:pt modelId="{BE69593E-6F36-D14C-B6B4-4C81197A0FC2}" type="pres">
      <dgm:prSet presAssocID="{9844F9AB-1FA8-4284-94D1-B211935C7F6D}" presName="parentLin" presStyleCnt="0"/>
      <dgm:spPr/>
    </dgm:pt>
    <dgm:pt modelId="{659FF940-2890-794C-853A-F0861A9B84D8}" type="pres">
      <dgm:prSet presAssocID="{9844F9AB-1FA8-4284-94D1-B211935C7F6D}" presName="parentLeftMargin" presStyleLbl="node1" presStyleIdx="0" presStyleCnt="3"/>
      <dgm:spPr/>
    </dgm:pt>
    <dgm:pt modelId="{B82AD685-01F2-2F4B-9059-288522DA706B}" type="pres">
      <dgm:prSet presAssocID="{9844F9AB-1FA8-4284-94D1-B211935C7F6D}" presName="parentText" presStyleLbl="node1" presStyleIdx="1" presStyleCnt="3">
        <dgm:presLayoutVars>
          <dgm:chMax val="0"/>
          <dgm:bulletEnabled val="1"/>
        </dgm:presLayoutVars>
      </dgm:prSet>
      <dgm:spPr/>
    </dgm:pt>
    <dgm:pt modelId="{19E7630B-D870-8645-95B4-5751E82F2298}" type="pres">
      <dgm:prSet presAssocID="{9844F9AB-1FA8-4284-94D1-B211935C7F6D}" presName="negativeSpace" presStyleCnt="0"/>
      <dgm:spPr/>
    </dgm:pt>
    <dgm:pt modelId="{1669E9DA-1B8F-A240-9920-CCBB375024D4}" type="pres">
      <dgm:prSet presAssocID="{9844F9AB-1FA8-4284-94D1-B211935C7F6D}" presName="childText" presStyleLbl="conFgAcc1" presStyleIdx="1" presStyleCnt="3">
        <dgm:presLayoutVars>
          <dgm:bulletEnabled val="1"/>
        </dgm:presLayoutVars>
      </dgm:prSet>
      <dgm:spPr/>
    </dgm:pt>
    <dgm:pt modelId="{8D590104-4793-1B49-9C21-13D340D01E6C}" type="pres">
      <dgm:prSet presAssocID="{042FE9EB-3258-40E9-944F-C4F8D462303A}" presName="spaceBetweenRectangles" presStyleCnt="0"/>
      <dgm:spPr/>
    </dgm:pt>
    <dgm:pt modelId="{3B70EFEC-EA2D-7148-9962-2FDEAC740B0B}" type="pres">
      <dgm:prSet presAssocID="{747E2CBF-0424-4605-A09C-8471B21252B5}" presName="parentLin" presStyleCnt="0"/>
      <dgm:spPr/>
    </dgm:pt>
    <dgm:pt modelId="{A07A28E5-12A9-A849-98EF-B721ED7F2BF6}" type="pres">
      <dgm:prSet presAssocID="{747E2CBF-0424-4605-A09C-8471B21252B5}" presName="parentLeftMargin" presStyleLbl="node1" presStyleIdx="1" presStyleCnt="3"/>
      <dgm:spPr/>
    </dgm:pt>
    <dgm:pt modelId="{A2E01EDE-BC03-814E-B98F-CA87575C203D}" type="pres">
      <dgm:prSet presAssocID="{747E2CBF-0424-4605-A09C-8471B21252B5}" presName="parentText" presStyleLbl="node1" presStyleIdx="2" presStyleCnt="3">
        <dgm:presLayoutVars>
          <dgm:chMax val="0"/>
          <dgm:bulletEnabled val="1"/>
        </dgm:presLayoutVars>
      </dgm:prSet>
      <dgm:spPr/>
    </dgm:pt>
    <dgm:pt modelId="{8288F017-D816-B748-8A4A-732700BB112E}" type="pres">
      <dgm:prSet presAssocID="{747E2CBF-0424-4605-A09C-8471B21252B5}" presName="negativeSpace" presStyleCnt="0"/>
      <dgm:spPr/>
    </dgm:pt>
    <dgm:pt modelId="{03F55CDB-6341-6B45-952C-C598720D4A94}" type="pres">
      <dgm:prSet presAssocID="{747E2CBF-0424-4605-A09C-8471B21252B5}" presName="childText" presStyleLbl="conFgAcc1" presStyleIdx="2" presStyleCnt="3">
        <dgm:presLayoutVars>
          <dgm:bulletEnabled val="1"/>
        </dgm:presLayoutVars>
      </dgm:prSet>
      <dgm:spPr/>
    </dgm:pt>
  </dgm:ptLst>
  <dgm:cxnLst>
    <dgm:cxn modelId="{038E240A-BD28-4F6E-82BB-C7DA625A39FB}" srcId="{7742AC51-67D4-4F7A-8D91-1A3038EB8FD0}" destId="{9844F9AB-1FA8-4284-94D1-B211935C7F6D}" srcOrd="1" destOrd="0" parTransId="{181A191A-F377-462D-AD17-95AF61A12DC1}" sibTransId="{042FE9EB-3258-40E9-944F-C4F8D462303A}"/>
    <dgm:cxn modelId="{E2B35B0B-260A-4ABB-89F1-3EB087A307F8}" srcId="{9844F9AB-1FA8-4284-94D1-B211935C7F6D}" destId="{9419BBAC-D9DE-49AB-A7A2-595BF1093669}" srcOrd="1" destOrd="0" parTransId="{11698F37-763A-4658-91EE-027A9D10CDAB}" sibTransId="{1AA033B4-95C0-4790-B006-4D1B74D9C122}"/>
    <dgm:cxn modelId="{BBA2950B-F024-4C52-A36D-E708737CD7E8}" srcId="{747E2CBF-0424-4605-A09C-8471B21252B5}" destId="{6869EC6C-225E-4C1D-86FA-B7AD3E6D255E}" srcOrd="2" destOrd="0" parTransId="{E918DD01-CC05-4FFF-86D1-0A9569D4B411}" sibTransId="{9F7ACE5D-72A2-48B2-B274-FD253BD5873D}"/>
    <dgm:cxn modelId="{A9142E27-09DB-4F61-9564-0662C7F2FC6E}" srcId="{7742AC51-67D4-4F7A-8D91-1A3038EB8FD0}" destId="{747E2CBF-0424-4605-A09C-8471B21252B5}" srcOrd="2" destOrd="0" parTransId="{68932A35-37E0-400A-A1EB-05F76D205E3A}" sibTransId="{EDAC657C-C03F-4DC3-B823-E37A07ECD795}"/>
    <dgm:cxn modelId="{EB616027-A41B-504B-BB33-EF6F2B58D2FF}" type="presOf" srcId="{43AEECC8-D253-4DF8-852A-EAF47441FAC5}" destId="{1669E9DA-1B8F-A240-9920-CCBB375024D4}" srcOrd="0" destOrd="2" presId="urn:microsoft.com/office/officeart/2005/8/layout/list1"/>
    <dgm:cxn modelId="{AF138C33-9C4D-4048-9CAB-E741F0080E68}" srcId="{9844F9AB-1FA8-4284-94D1-B211935C7F6D}" destId="{55C6DC7C-C19F-4997-9F50-8D0FBE89B361}" srcOrd="0" destOrd="0" parTransId="{2E8A8334-A709-4AF6-8318-EE04B6B909A5}" sibTransId="{AD61BC1D-2753-4E7C-BF8F-4B48AC90073B}"/>
    <dgm:cxn modelId="{0E126F43-1396-F140-BAD9-80C27C03D21D}" type="presOf" srcId="{7742AC51-67D4-4F7A-8D91-1A3038EB8FD0}" destId="{41F7D86E-21BC-3C45-94BE-5933137D3275}" srcOrd="0" destOrd="0" presId="urn:microsoft.com/office/officeart/2005/8/layout/list1"/>
    <dgm:cxn modelId="{0544134B-FF5F-5041-8141-BC904FCBD9FE}" type="presOf" srcId="{9844F9AB-1FA8-4284-94D1-B211935C7F6D}" destId="{B82AD685-01F2-2F4B-9059-288522DA706B}" srcOrd="1" destOrd="0" presId="urn:microsoft.com/office/officeart/2005/8/layout/list1"/>
    <dgm:cxn modelId="{59F37C53-EEF1-1E40-B39F-36EE4479B69D}" type="presOf" srcId="{3A40B129-A31B-4737-AB42-B2C692DADC8F}" destId="{1CE3B723-3B98-EE4B-A533-418421F7739C}" srcOrd="0" destOrd="0" presId="urn:microsoft.com/office/officeart/2005/8/layout/list1"/>
    <dgm:cxn modelId="{D93EBD56-2C2B-7F41-BF9C-B62774519759}" type="presOf" srcId="{747E2CBF-0424-4605-A09C-8471B21252B5}" destId="{A07A28E5-12A9-A849-98EF-B721ED7F2BF6}" srcOrd="0" destOrd="0" presId="urn:microsoft.com/office/officeart/2005/8/layout/list1"/>
    <dgm:cxn modelId="{1F556D64-BB8A-4F9B-8F72-10EC0BE5BAE9}" srcId="{3A40B129-A31B-4737-AB42-B2C692DADC8F}" destId="{E806CB25-5079-45A2-92FF-A6555A354E4F}" srcOrd="0" destOrd="0" parTransId="{5254BEB1-12EF-48A5-9BD8-028D927EEF0F}" sibTransId="{28C2566E-0B77-4886-B998-19B34E83F0B0}"/>
    <dgm:cxn modelId="{4690EA64-6067-3845-BE69-38E64F5F12DD}" type="presOf" srcId="{296FCD70-72C1-4079-9B01-050083D0658A}" destId="{03F55CDB-6341-6B45-952C-C598720D4A94}" srcOrd="0" destOrd="1" presId="urn:microsoft.com/office/officeart/2005/8/layout/list1"/>
    <dgm:cxn modelId="{604F2474-3690-154F-9937-5A2A991785F2}" type="presOf" srcId="{9844F9AB-1FA8-4284-94D1-B211935C7F6D}" destId="{659FF940-2890-794C-853A-F0861A9B84D8}" srcOrd="0" destOrd="0" presId="urn:microsoft.com/office/officeart/2005/8/layout/list1"/>
    <dgm:cxn modelId="{E20BB074-1F05-B142-88C8-163F6D311DCF}" type="presOf" srcId="{2AEFD0CF-F5ED-445C-B2B9-9BF307A49F2D}" destId="{03F55CDB-6341-6B45-952C-C598720D4A94}" srcOrd="0" destOrd="0" presId="urn:microsoft.com/office/officeart/2005/8/layout/list1"/>
    <dgm:cxn modelId="{4555B97F-3F88-D147-AE32-ECD9D40BB41D}" type="presOf" srcId="{55C6DC7C-C19F-4997-9F50-8D0FBE89B361}" destId="{1669E9DA-1B8F-A240-9920-CCBB375024D4}" srcOrd="0" destOrd="0" presId="urn:microsoft.com/office/officeart/2005/8/layout/list1"/>
    <dgm:cxn modelId="{3A94BA89-0BCA-5146-8EA0-4D5BC95213E2}" type="presOf" srcId="{3A40B129-A31B-4737-AB42-B2C692DADC8F}" destId="{F814A0EF-085F-B44E-B8C1-E4E3904DBAE8}" srcOrd="1" destOrd="0" presId="urn:microsoft.com/office/officeart/2005/8/layout/list1"/>
    <dgm:cxn modelId="{69CE078B-F62D-4207-A22E-AC35882A4F09}" srcId="{747E2CBF-0424-4605-A09C-8471B21252B5}" destId="{2AEFD0CF-F5ED-445C-B2B9-9BF307A49F2D}" srcOrd="0" destOrd="0" parTransId="{942DEE1F-46ED-4224-B00D-69B7DB7A8473}" sibTransId="{8F31D44F-8E79-4BD3-B7B3-FF0F93A2B845}"/>
    <dgm:cxn modelId="{FEAB2194-8B5F-F442-AC18-18146EC50494}" type="presOf" srcId="{9419BBAC-D9DE-49AB-A7A2-595BF1093669}" destId="{1669E9DA-1B8F-A240-9920-CCBB375024D4}" srcOrd="0" destOrd="1" presId="urn:microsoft.com/office/officeart/2005/8/layout/list1"/>
    <dgm:cxn modelId="{9B5C2DA0-FCC6-4B39-8B1D-CB6EAA899F36}" srcId="{7742AC51-67D4-4F7A-8D91-1A3038EB8FD0}" destId="{3A40B129-A31B-4737-AB42-B2C692DADC8F}" srcOrd="0" destOrd="0" parTransId="{3F0C4ED1-3FAA-4C03-9C45-FB9CAB6B6A69}" sibTransId="{550B7734-851E-4509-B9F1-98C6DB15510D}"/>
    <dgm:cxn modelId="{BED811A4-3892-FA4E-8000-8BAD0E8448FD}" type="presOf" srcId="{747E2CBF-0424-4605-A09C-8471B21252B5}" destId="{A2E01EDE-BC03-814E-B98F-CA87575C203D}" srcOrd="1" destOrd="0" presId="urn:microsoft.com/office/officeart/2005/8/layout/list1"/>
    <dgm:cxn modelId="{C6480EB2-D333-4856-954A-4C213D5185E3}" srcId="{9844F9AB-1FA8-4284-94D1-B211935C7F6D}" destId="{43AEECC8-D253-4DF8-852A-EAF47441FAC5}" srcOrd="2" destOrd="0" parTransId="{CE895DFB-6571-4DAA-9FB3-91F547AC6F02}" sibTransId="{D3DEB409-A68F-48B3-85EC-9A933662AD6E}"/>
    <dgm:cxn modelId="{E1F87DB6-2403-4534-9F2C-E7FC6A6EE917}" srcId="{747E2CBF-0424-4605-A09C-8471B21252B5}" destId="{296FCD70-72C1-4079-9B01-050083D0658A}" srcOrd="1" destOrd="0" parTransId="{FBB5534B-BE7B-4731-A6B4-50D43AAE7C94}" sibTransId="{789C6356-1299-404C-8F34-15AA91D32FC5}"/>
    <dgm:cxn modelId="{4B9508B9-9B39-B541-B527-82D8E978806C}" type="presOf" srcId="{6869EC6C-225E-4C1D-86FA-B7AD3E6D255E}" destId="{03F55CDB-6341-6B45-952C-C598720D4A94}" srcOrd="0" destOrd="2" presId="urn:microsoft.com/office/officeart/2005/8/layout/list1"/>
    <dgm:cxn modelId="{AE2C08EE-690F-C24A-BF1E-773C65C27AA9}" type="presOf" srcId="{E806CB25-5079-45A2-92FF-A6555A354E4F}" destId="{E84F40B8-E84A-6845-B211-4F8DA5497C90}" srcOrd="0" destOrd="0" presId="urn:microsoft.com/office/officeart/2005/8/layout/list1"/>
    <dgm:cxn modelId="{B62073EE-DFF0-E142-9789-133D2F9AF870}" type="presParOf" srcId="{41F7D86E-21BC-3C45-94BE-5933137D3275}" destId="{100E5048-C8D4-594C-A24B-5752957B28D1}" srcOrd="0" destOrd="0" presId="urn:microsoft.com/office/officeart/2005/8/layout/list1"/>
    <dgm:cxn modelId="{1AAF756A-BE5B-9A49-AF83-E15AFE401296}" type="presParOf" srcId="{100E5048-C8D4-594C-A24B-5752957B28D1}" destId="{1CE3B723-3B98-EE4B-A533-418421F7739C}" srcOrd="0" destOrd="0" presId="urn:microsoft.com/office/officeart/2005/8/layout/list1"/>
    <dgm:cxn modelId="{53765BF3-DFB8-A44C-AB80-80FDC9E55B0F}" type="presParOf" srcId="{100E5048-C8D4-594C-A24B-5752957B28D1}" destId="{F814A0EF-085F-B44E-B8C1-E4E3904DBAE8}" srcOrd="1" destOrd="0" presId="urn:microsoft.com/office/officeart/2005/8/layout/list1"/>
    <dgm:cxn modelId="{8A369B3F-9F7C-3A47-A4E1-669AFC713021}" type="presParOf" srcId="{41F7D86E-21BC-3C45-94BE-5933137D3275}" destId="{E16B913A-8843-7B4F-8887-2D6C4FC0FCAD}" srcOrd="1" destOrd="0" presId="urn:microsoft.com/office/officeart/2005/8/layout/list1"/>
    <dgm:cxn modelId="{1D82502E-BFA5-C543-9A65-644C36E48D94}" type="presParOf" srcId="{41F7D86E-21BC-3C45-94BE-5933137D3275}" destId="{E84F40B8-E84A-6845-B211-4F8DA5497C90}" srcOrd="2" destOrd="0" presId="urn:microsoft.com/office/officeart/2005/8/layout/list1"/>
    <dgm:cxn modelId="{E9E6DB14-9D5B-6E40-9A0F-B7FE5ED27CA2}" type="presParOf" srcId="{41F7D86E-21BC-3C45-94BE-5933137D3275}" destId="{1981B544-A282-DB4E-A77E-552EB4B0317E}" srcOrd="3" destOrd="0" presId="urn:microsoft.com/office/officeart/2005/8/layout/list1"/>
    <dgm:cxn modelId="{7222CA79-7543-8A40-B93D-A04B084C7658}" type="presParOf" srcId="{41F7D86E-21BC-3C45-94BE-5933137D3275}" destId="{BE69593E-6F36-D14C-B6B4-4C81197A0FC2}" srcOrd="4" destOrd="0" presId="urn:microsoft.com/office/officeart/2005/8/layout/list1"/>
    <dgm:cxn modelId="{6C6133A9-EE80-B14B-BA5E-F93A8FCB6D4C}" type="presParOf" srcId="{BE69593E-6F36-D14C-B6B4-4C81197A0FC2}" destId="{659FF940-2890-794C-853A-F0861A9B84D8}" srcOrd="0" destOrd="0" presId="urn:microsoft.com/office/officeart/2005/8/layout/list1"/>
    <dgm:cxn modelId="{D7C594F8-3938-6C4E-AFB4-D3DDDA04AE30}" type="presParOf" srcId="{BE69593E-6F36-D14C-B6B4-4C81197A0FC2}" destId="{B82AD685-01F2-2F4B-9059-288522DA706B}" srcOrd="1" destOrd="0" presId="urn:microsoft.com/office/officeart/2005/8/layout/list1"/>
    <dgm:cxn modelId="{F37E5D65-BB95-FF4A-B6A3-956DEB58E408}" type="presParOf" srcId="{41F7D86E-21BC-3C45-94BE-5933137D3275}" destId="{19E7630B-D870-8645-95B4-5751E82F2298}" srcOrd="5" destOrd="0" presId="urn:microsoft.com/office/officeart/2005/8/layout/list1"/>
    <dgm:cxn modelId="{F0CE6530-5B0F-E04B-957D-E29733289A36}" type="presParOf" srcId="{41F7D86E-21BC-3C45-94BE-5933137D3275}" destId="{1669E9DA-1B8F-A240-9920-CCBB375024D4}" srcOrd="6" destOrd="0" presId="urn:microsoft.com/office/officeart/2005/8/layout/list1"/>
    <dgm:cxn modelId="{1FB5356A-ACA8-E148-B968-3EF842BB0A85}" type="presParOf" srcId="{41F7D86E-21BC-3C45-94BE-5933137D3275}" destId="{8D590104-4793-1B49-9C21-13D340D01E6C}" srcOrd="7" destOrd="0" presId="urn:microsoft.com/office/officeart/2005/8/layout/list1"/>
    <dgm:cxn modelId="{D4696ECA-06B4-964F-8982-7050365D9EBB}" type="presParOf" srcId="{41F7D86E-21BC-3C45-94BE-5933137D3275}" destId="{3B70EFEC-EA2D-7148-9962-2FDEAC740B0B}" srcOrd="8" destOrd="0" presId="urn:microsoft.com/office/officeart/2005/8/layout/list1"/>
    <dgm:cxn modelId="{AC6DA397-D882-BB4E-AFAA-8D5222E2AFE6}" type="presParOf" srcId="{3B70EFEC-EA2D-7148-9962-2FDEAC740B0B}" destId="{A07A28E5-12A9-A849-98EF-B721ED7F2BF6}" srcOrd="0" destOrd="0" presId="urn:microsoft.com/office/officeart/2005/8/layout/list1"/>
    <dgm:cxn modelId="{83A8F86B-751F-0F4E-B9C5-00902DAD0BBD}" type="presParOf" srcId="{3B70EFEC-EA2D-7148-9962-2FDEAC740B0B}" destId="{A2E01EDE-BC03-814E-B98F-CA87575C203D}" srcOrd="1" destOrd="0" presId="urn:microsoft.com/office/officeart/2005/8/layout/list1"/>
    <dgm:cxn modelId="{3528F8EC-AF59-724B-A0B8-DE6659D232B2}" type="presParOf" srcId="{41F7D86E-21BC-3C45-94BE-5933137D3275}" destId="{8288F017-D816-B748-8A4A-732700BB112E}" srcOrd="9" destOrd="0" presId="urn:microsoft.com/office/officeart/2005/8/layout/list1"/>
    <dgm:cxn modelId="{5CBA0B76-146F-9946-BCDA-932BB1EECEE5}" type="presParOf" srcId="{41F7D86E-21BC-3C45-94BE-5933137D3275}" destId="{03F55CDB-6341-6B45-952C-C598720D4A94}"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AD6D24E-95EF-4F39-AE68-5456D5E722AB}"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CA"/>
        </a:p>
      </dgm:t>
    </dgm:pt>
    <dgm:pt modelId="{DE88E2E0-B2C2-4416-B643-2779EE792CE5}">
      <dgm:prSet phldrT="[Text]" custT="1"/>
      <dgm:spPr/>
      <dgm:t>
        <a:bodyPr/>
        <a:lstStyle/>
        <a:p>
          <a:r>
            <a:rPr lang="en-US" sz="1100" b="1"/>
            <a:t>Facebook Prophet</a:t>
          </a:r>
          <a:r>
            <a:rPr lang="en-US" sz="1100"/>
            <a:t>: An open-source library for time series data forecasting, utilizing an additive regression model.</a:t>
          </a:r>
          <a:endParaRPr lang="en-CA" sz="1100"/>
        </a:p>
      </dgm:t>
    </dgm:pt>
    <dgm:pt modelId="{0174E76C-6081-46C7-8A1A-927ACBB20516}" type="parTrans" cxnId="{312580AE-1A87-454E-9057-4BB91D2F4A83}">
      <dgm:prSet/>
      <dgm:spPr/>
      <dgm:t>
        <a:bodyPr/>
        <a:lstStyle/>
        <a:p>
          <a:endParaRPr lang="en-CA" sz="2800"/>
        </a:p>
      </dgm:t>
    </dgm:pt>
    <dgm:pt modelId="{36891556-B9F7-486E-A7B4-56A2655E7645}" type="sibTrans" cxnId="{312580AE-1A87-454E-9057-4BB91D2F4A83}">
      <dgm:prSet custT="1"/>
      <dgm:spPr/>
      <dgm:t>
        <a:bodyPr/>
        <a:lstStyle/>
        <a:p>
          <a:endParaRPr lang="en-CA" sz="3600"/>
        </a:p>
      </dgm:t>
    </dgm:pt>
    <dgm:pt modelId="{D8BBF56F-08A3-4752-A6DA-1F75237D40E6}">
      <dgm:prSet phldrT="[Text]" custT="1"/>
      <dgm:spPr/>
      <dgm:t>
        <a:bodyPr/>
        <a:lstStyle/>
        <a:p>
          <a:r>
            <a:rPr lang="en-US" sz="1100" b="1"/>
            <a:t>Features: </a:t>
          </a:r>
          <a:r>
            <a:rPr lang="en-US" sz="1100"/>
            <a:t>Uses additive modelling to anticipate and includes nonlinear trends, daily, weekly, and yearly seasonality, as well as holiday effects.  Ideal for large amounts of historical data and time series data with seasonal impacts.</a:t>
          </a:r>
        </a:p>
        <a:p>
          <a:endParaRPr lang="en-CA" sz="1100"/>
        </a:p>
      </dgm:t>
    </dgm:pt>
    <dgm:pt modelId="{A42D4D05-13AE-4693-A6B8-DAD5F72E9553}" type="parTrans" cxnId="{32AC390E-E61B-49BE-B9DF-F6F16225BB1D}">
      <dgm:prSet/>
      <dgm:spPr/>
      <dgm:t>
        <a:bodyPr/>
        <a:lstStyle/>
        <a:p>
          <a:endParaRPr lang="en-CA" sz="2800"/>
        </a:p>
      </dgm:t>
    </dgm:pt>
    <dgm:pt modelId="{3A79F8A3-4849-40F6-8792-7E148C801FA7}" type="sibTrans" cxnId="{32AC390E-E61B-49BE-B9DF-F6F16225BB1D}">
      <dgm:prSet/>
      <dgm:spPr/>
      <dgm:t>
        <a:bodyPr/>
        <a:lstStyle/>
        <a:p>
          <a:endParaRPr lang="en-CA"/>
        </a:p>
      </dgm:t>
    </dgm:pt>
    <dgm:pt modelId="{00D71447-6F8D-410F-B2BE-A0E110AB6FC4}">
      <dgm:prSet custT="1"/>
      <dgm:spPr/>
      <dgm:t>
        <a:bodyPr/>
        <a:lstStyle/>
        <a:p>
          <a:r>
            <a:rPr lang="en-US" sz="1100" b="1"/>
            <a:t>Capabilities</a:t>
          </a:r>
          <a:r>
            <a:rPr lang="en-US" sz="1100"/>
            <a:t>: Analyzes market values and facilitates future predictions for individuals and businesses.</a:t>
          </a:r>
          <a:endParaRPr lang="en-CA" sz="1100"/>
        </a:p>
      </dgm:t>
    </dgm:pt>
    <dgm:pt modelId="{A5E82B06-5B78-4B8F-B8A7-8FE7D7C0A924}" type="parTrans" cxnId="{E8BC5AF3-5806-4315-BD30-09CAD3648C1C}">
      <dgm:prSet/>
      <dgm:spPr/>
      <dgm:t>
        <a:bodyPr/>
        <a:lstStyle/>
        <a:p>
          <a:endParaRPr lang="en-CA" sz="2800"/>
        </a:p>
      </dgm:t>
    </dgm:pt>
    <dgm:pt modelId="{9E2761FD-36D1-4D5E-88F8-8A77A464E177}" type="sibTrans" cxnId="{E8BC5AF3-5806-4315-BD30-09CAD3648C1C}">
      <dgm:prSet custT="1"/>
      <dgm:spPr/>
      <dgm:t>
        <a:bodyPr/>
        <a:lstStyle/>
        <a:p>
          <a:endParaRPr lang="en-CA" sz="3600"/>
        </a:p>
      </dgm:t>
    </dgm:pt>
    <dgm:pt modelId="{AF8BDAC0-A173-FD47-8508-707BC3FE993E}" type="pres">
      <dgm:prSet presAssocID="{CAD6D24E-95EF-4F39-AE68-5456D5E722AB}" presName="outerComposite" presStyleCnt="0">
        <dgm:presLayoutVars>
          <dgm:chMax val="5"/>
          <dgm:dir/>
          <dgm:resizeHandles val="exact"/>
        </dgm:presLayoutVars>
      </dgm:prSet>
      <dgm:spPr/>
    </dgm:pt>
    <dgm:pt modelId="{0E81FB74-71B4-C043-977A-027BD1D3A9C0}" type="pres">
      <dgm:prSet presAssocID="{CAD6D24E-95EF-4F39-AE68-5456D5E722AB}" presName="dummyMaxCanvas" presStyleCnt="0">
        <dgm:presLayoutVars/>
      </dgm:prSet>
      <dgm:spPr/>
    </dgm:pt>
    <dgm:pt modelId="{4501AA16-E8D5-F84B-92C8-C13358E9D1B2}" type="pres">
      <dgm:prSet presAssocID="{CAD6D24E-95EF-4F39-AE68-5456D5E722AB}" presName="ThreeNodes_1" presStyleLbl="node1" presStyleIdx="0" presStyleCnt="3">
        <dgm:presLayoutVars>
          <dgm:bulletEnabled val="1"/>
        </dgm:presLayoutVars>
      </dgm:prSet>
      <dgm:spPr/>
    </dgm:pt>
    <dgm:pt modelId="{B41A35E5-84EA-4142-8CF4-FBF45BDE4F43}" type="pres">
      <dgm:prSet presAssocID="{CAD6D24E-95EF-4F39-AE68-5456D5E722AB}" presName="ThreeNodes_2" presStyleLbl="node1" presStyleIdx="1" presStyleCnt="3">
        <dgm:presLayoutVars>
          <dgm:bulletEnabled val="1"/>
        </dgm:presLayoutVars>
      </dgm:prSet>
      <dgm:spPr/>
    </dgm:pt>
    <dgm:pt modelId="{49E5B3E6-7C69-B847-ABDD-5F2A2345DFB1}" type="pres">
      <dgm:prSet presAssocID="{CAD6D24E-95EF-4F39-AE68-5456D5E722AB}" presName="ThreeNodes_3" presStyleLbl="node1" presStyleIdx="2" presStyleCnt="3">
        <dgm:presLayoutVars>
          <dgm:bulletEnabled val="1"/>
        </dgm:presLayoutVars>
      </dgm:prSet>
      <dgm:spPr/>
    </dgm:pt>
    <dgm:pt modelId="{10B580EE-D582-BF49-8FAA-E91768CEA58D}" type="pres">
      <dgm:prSet presAssocID="{CAD6D24E-95EF-4F39-AE68-5456D5E722AB}" presName="ThreeConn_1-2" presStyleLbl="fgAccFollowNode1" presStyleIdx="0" presStyleCnt="2">
        <dgm:presLayoutVars>
          <dgm:bulletEnabled val="1"/>
        </dgm:presLayoutVars>
      </dgm:prSet>
      <dgm:spPr/>
    </dgm:pt>
    <dgm:pt modelId="{78B0331B-0857-6A4C-9026-491204CCBC64}" type="pres">
      <dgm:prSet presAssocID="{CAD6D24E-95EF-4F39-AE68-5456D5E722AB}" presName="ThreeConn_2-3" presStyleLbl="fgAccFollowNode1" presStyleIdx="1" presStyleCnt="2">
        <dgm:presLayoutVars>
          <dgm:bulletEnabled val="1"/>
        </dgm:presLayoutVars>
      </dgm:prSet>
      <dgm:spPr/>
    </dgm:pt>
    <dgm:pt modelId="{7632BB6C-5E37-A045-9FA4-4A73D778782A}" type="pres">
      <dgm:prSet presAssocID="{CAD6D24E-95EF-4F39-AE68-5456D5E722AB}" presName="ThreeNodes_1_text" presStyleLbl="node1" presStyleIdx="2" presStyleCnt="3">
        <dgm:presLayoutVars>
          <dgm:bulletEnabled val="1"/>
        </dgm:presLayoutVars>
      </dgm:prSet>
      <dgm:spPr/>
    </dgm:pt>
    <dgm:pt modelId="{115F8464-149C-5C48-BC5E-42965FF6000B}" type="pres">
      <dgm:prSet presAssocID="{CAD6D24E-95EF-4F39-AE68-5456D5E722AB}" presName="ThreeNodes_2_text" presStyleLbl="node1" presStyleIdx="2" presStyleCnt="3">
        <dgm:presLayoutVars>
          <dgm:bulletEnabled val="1"/>
        </dgm:presLayoutVars>
      </dgm:prSet>
      <dgm:spPr/>
    </dgm:pt>
    <dgm:pt modelId="{C5348E6E-A9DA-8741-8222-6055763DCC9F}" type="pres">
      <dgm:prSet presAssocID="{CAD6D24E-95EF-4F39-AE68-5456D5E722AB}" presName="ThreeNodes_3_text" presStyleLbl="node1" presStyleIdx="2" presStyleCnt="3">
        <dgm:presLayoutVars>
          <dgm:bulletEnabled val="1"/>
        </dgm:presLayoutVars>
      </dgm:prSet>
      <dgm:spPr/>
    </dgm:pt>
  </dgm:ptLst>
  <dgm:cxnLst>
    <dgm:cxn modelId="{32AC390E-E61B-49BE-B9DF-F6F16225BB1D}" srcId="{CAD6D24E-95EF-4F39-AE68-5456D5E722AB}" destId="{D8BBF56F-08A3-4752-A6DA-1F75237D40E6}" srcOrd="2" destOrd="0" parTransId="{A42D4D05-13AE-4693-A6B8-DAD5F72E9553}" sibTransId="{3A79F8A3-4849-40F6-8792-7E148C801FA7}"/>
    <dgm:cxn modelId="{92FDBF13-443C-6E40-AB1D-0702B4549BCA}" type="presOf" srcId="{D8BBF56F-08A3-4752-A6DA-1F75237D40E6}" destId="{C5348E6E-A9DA-8741-8222-6055763DCC9F}" srcOrd="1" destOrd="0" presId="urn:microsoft.com/office/officeart/2005/8/layout/vProcess5"/>
    <dgm:cxn modelId="{41705E5C-DBFA-A144-A83D-6DC534C63B27}" type="presOf" srcId="{36891556-B9F7-486E-A7B4-56A2655E7645}" destId="{10B580EE-D582-BF49-8FAA-E91768CEA58D}" srcOrd="0" destOrd="0" presId="urn:microsoft.com/office/officeart/2005/8/layout/vProcess5"/>
    <dgm:cxn modelId="{5EA26585-DBDB-9549-8F56-FBD412F8C93A}" type="presOf" srcId="{00D71447-6F8D-410F-B2BE-A0E110AB6FC4}" destId="{B41A35E5-84EA-4142-8CF4-FBF45BDE4F43}" srcOrd="0" destOrd="0" presId="urn:microsoft.com/office/officeart/2005/8/layout/vProcess5"/>
    <dgm:cxn modelId="{AAA10798-4D07-7B47-BB50-C2EB47CE8903}" type="presOf" srcId="{9E2761FD-36D1-4D5E-88F8-8A77A464E177}" destId="{78B0331B-0857-6A4C-9026-491204CCBC64}" srcOrd="0" destOrd="0" presId="urn:microsoft.com/office/officeart/2005/8/layout/vProcess5"/>
    <dgm:cxn modelId="{934A3D98-0888-3F48-B720-5BC3DA3E89B8}" type="presOf" srcId="{DE88E2E0-B2C2-4416-B643-2779EE792CE5}" destId="{4501AA16-E8D5-F84B-92C8-C13358E9D1B2}" srcOrd="0" destOrd="0" presId="urn:microsoft.com/office/officeart/2005/8/layout/vProcess5"/>
    <dgm:cxn modelId="{312580AE-1A87-454E-9057-4BB91D2F4A83}" srcId="{CAD6D24E-95EF-4F39-AE68-5456D5E722AB}" destId="{DE88E2E0-B2C2-4416-B643-2779EE792CE5}" srcOrd="0" destOrd="0" parTransId="{0174E76C-6081-46C7-8A1A-927ACBB20516}" sibTransId="{36891556-B9F7-486E-A7B4-56A2655E7645}"/>
    <dgm:cxn modelId="{3532DFB2-6701-5941-AA42-D8D5252C30EF}" type="presOf" srcId="{D8BBF56F-08A3-4752-A6DA-1F75237D40E6}" destId="{49E5B3E6-7C69-B847-ABDD-5F2A2345DFB1}" srcOrd="0" destOrd="0" presId="urn:microsoft.com/office/officeart/2005/8/layout/vProcess5"/>
    <dgm:cxn modelId="{5AB837C4-F36C-B845-972E-78918F3ADC9B}" type="presOf" srcId="{CAD6D24E-95EF-4F39-AE68-5456D5E722AB}" destId="{AF8BDAC0-A173-FD47-8508-707BC3FE993E}" srcOrd="0" destOrd="0" presId="urn:microsoft.com/office/officeart/2005/8/layout/vProcess5"/>
    <dgm:cxn modelId="{39F38CCB-CA28-A04E-863C-4960FBB7297A}" type="presOf" srcId="{DE88E2E0-B2C2-4416-B643-2779EE792CE5}" destId="{7632BB6C-5E37-A045-9FA4-4A73D778782A}" srcOrd="1" destOrd="0" presId="urn:microsoft.com/office/officeart/2005/8/layout/vProcess5"/>
    <dgm:cxn modelId="{E8BC5AF3-5806-4315-BD30-09CAD3648C1C}" srcId="{CAD6D24E-95EF-4F39-AE68-5456D5E722AB}" destId="{00D71447-6F8D-410F-B2BE-A0E110AB6FC4}" srcOrd="1" destOrd="0" parTransId="{A5E82B06-5B78-4B8F-B8A7-8FE7D7C0A924}" sibTransId="{9E2761FD-36D1-4D5E-88F8-8A77A464E177}"/>
    <dgm:cxn modelId="{1928A6FB-B7F2-FC4D-91FB-151073CE9A88}" type="presOf" srcId="{00D71447-6F8D-410F-B2BE-A0E110AB6FC4}" destId="{115F8464-149C-5C48-BC5E-42965FF6000B}" srcOrd="1" destOrd="0" presId="urn:microsoft.com/office/officeart/2005/8/layout/vProcess5"/>
    <dgm:cxn modelId="{13A6A4A7-B11B-5B4D-927A-E8DC4504E499}" type="presParOf" srcId="{AF8BDAC0-A173-FD47-8508-707BC3FE993E}" destId="{0E81FB74-71B4-C043-977A-027BD1D3A9C0}" srcOrd="0" destOrd="0" presId="urn:microsoft.com/office/officeart/2005/8/layout/vProcess5"/>
    <dgm:cxn modelId="{A2ECF69F-EA2D-394D-A743-16F5A3F27878}" type="presParOf" srcId="{AF8BDAC0-A173-FD47-8508-707BC3FE993E}" destId="{4501AA16-E8D5-F84B-92C8-C13358E9D1B2}" srcOrd="1" destOrd="0" presId="urn:microsoft.com/office/officeart/2005/8/layout/vProcess5"/>
    <dgm:cxn modelId="{2D7FB8DB-DE1E-F94E-974E-0AD2FBB04919}" type="presParOf" srcId="{AF8BDAC0-A173-FD47-8508-707BC3FE993E}" destId="{B41A35E5-84EA-4142-8CF4-FBF45BDE4F43}" srcOrd="2" destOrd="0" presId="urn:microsoft.com/office/officeart/2005/8/layout/vProcess5"/>
    <dgm:cxn modelId="{B79E2613-2829-0841-A3B8-008F6D80E065}" type="presParOf" srcId="{AF8BDAC0-A173-FD47-8508-707BC3FE993E}" destId="{49E5B3E6-7C69-B847-ABDD-5F2A2345DFB1}" srcOrd="3" destOrd="0" presId="urn:microsoft.com/office/officeart/2005/8/layout/vProcess5"/>
    <dgm:cxn modelId="{F6078D1F-6A45-1E47-BE75-A4086B16149D}" type="presParOf" srcId="{AF8BDAC0-A173-FD47-8508-707BC3FE993E}" destId="{10B580EE-D582-BF49-8FAA-E91768CEA58D}" srcOrd="4" destOrd="0" presId="urn:microsoft.com/office/officeart/2005/8/layout/vProcess5"/>
    <dgm:cxn modelId="{DA5984A1-5C93-7146-969F-2561A34BD22A}" type="presParOf" srcId="{AF8BDAC0-A173-FD47-8508-707BC3FE993E}" destId="{78B0331B-0857-6A4C-9026-491204CCBC64}" srcOrd="5" destOrd="0" presId="urn:microsoft.com/office/officeart/2005/8/layout/vProcess5"/>
    <dgm:cxn modelId="{9E7D76C4-FD24-E34B-863E-C777D2E84C76}" type="presParOf" srcId="{AF8BDAC0-A173-FD47-8508-707BC3FE993E}" destId="{7632BB6C-5E37-A045-9FA4-4A73D778782A}" srcOrd="6" destOrd="0" presId="urn:microsoft.com/office/officeart/2005/8/layout/vProcess5"/>
    <dgm:cxn modelId="{F3A5D3BA-295F-A346-AB93-2D00145FD364}" type="presParOf" srcId="{AF8BDAC0-A173-FD47-8508-707BC3FE993E}" destId="{115F8464-149C-5C48-BC5E-42965FF6000B}" srcOrd="7" destOrd="0" presId="urn:microsoft.com/office/officeart/2005/8/layout/vProcess5"/>
    <dgm:cxn modelId="{09D726C6-CBF7-4E41-9B35-CBB689DA83C8}" type="presParOf" srcId="{AF8BDAC0-A173-FD47-8508-707BC3FE993E}" destId="{C5348E6E-A9DA-8741-8222-6055763DCC9F}"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51A5959-2DD3-4C28-9DCF-C00EABEBF39A}"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CA"/>
        </a:p>
      </dgm:t>
    </dgm:pt>
    <dgm:pt modelId="{0DE32EE3-9398-4B3E-8055-3B6A2B0BC635}">
      <dgm:prSet phldrT="[Text]" custT="1"/>
      <dgm:spPr/>
      <dgm:t>
        <a:bodyPr/>
        <a:lstStyle/>
        <a:p>
          <a:pPr>
            <a:lnSpc>
              <a:spcPct val="100000"/>
            </a:lnSpc>
          </a:pPr>
          <a:r>
            <a:rPr lang="en-US" sz="2000" dirty="0"/>
            <a:t>Considering the optimistic prognosis for SPGI stock, we strongly advise purchasing and keeping it. Our estimate predicts that it will rise beyond $470 USD in less than a year.</a:t>
          </a:r>
        </a:p>
        <a:p>
          <a:pPr>
            <a:lnSpc>
              <a:spcPct val="100000"/>
            </a:lnSpc>
          </a:pPr>
          <a:endParaRPr lang="en-CA" sz="2000" dirty="0"/>
        </a:p>
      </dgm:t>
    </dgm:pt>
    <dgm:pt modelId="{072CA2C3-879D-4967-A307-31A082B47CD2}" type="parTrans" cxnId="{E376FFD8-4E66-46F9-9E1C-98B19E212941}">
      <dgm:prSet/>
      <dgm:spPr/>
      <dgm:t>
        <a:bodyPr/>
        <a:lstStyle/>
        <a:p>
          <a:endParaRPr lang="en-CA"/>
        </a:p>
      </dgm:t>
    </dgm:pt>
    <dgm:pt modelId="{4656E72A-D833-49BB-B61C-BBA6A520DF3C}" type="sibTrans" cxnId="{E376FFD8-4E66-46F9-9E1C-98B19E212941}">
      <dgm:prSet/>
      <dgm:spPr/>
      <dgm:t>
        <a:bodyPr/>
        <a:lstStyle/>
        <a:p>
          <a:pPr>
            <a:lnSpc>
              <a:spcPct val="100000"/>
            </a:lnSpc>
          </a:pPr>
          <a:endParaRPr lang="en-CA"/>
        </a:p>
      </dgm:t>
    </dgm:pt>
    <dgm:pt modelId="{5C5154C7-71B0-4E35-9835-0DE2C72C8645}">
      <dgm:prSet phldrT="[Text]" custT="1"/>
      <dgm:spPr/>
      <dgm:t>
        <a:bodyPr/>
        <a:lstStyle/>
        <a:p>
          <a:pPr>
            <a:lnSpc>
              <a:spcPct val="100000"/>
            </a:lnSpc>
          </a:pPr>
          <a:r>
            <a:rPr lang="en-US" sz="2000" dirty="0"/>
            <a:t>
The firm is a desirable place to invest because of its strong market position and broad portfolio. Consistent sales growth, acquisitions, and partnerships point to a positive prognosis.</a:t>
          </a:r>
        </a:p>
        <a:p>
          <a:pPr>
            <a:lnSpc>
              <a:spcPct val="100000"/>
            </a:lnSpc>
          </a:pPr>
          <a:endParaRPr lang="en-CA" sz="2000" dirty="0"/>
        </a:p>
      </dgm:t>
    </dgm:pt>
    <dgm:pt modelId="{DC019FA1-D631-4AB5-B277-5A394BB330A5}" type="parTrans" cxnId="{8617F9CE-E153-4363-A00D-86573B227557}">
      <dgm:prSet/>
      <dgm:spPr/>
      <dgm:t>
        <a:bodyPr/>
        <a:lstStyle/>
        <a:p>
          <a:endParaRPr lang="en-CA"/>
        </a:p>
      </dgm:t>
    </dgm:pt>
    <dgm:pt modelId="{0494FB00-5278-4C5E-B71C-D4243606441F}" type="sibTrans" cxnId="{8617F9CE-E153-4363-A00D-86573B227557}">
      <dgm:prSet/>
      <dgm:spPr/>
      <dgm:t>
        <a:bodyPr/>
        <a:lstStyle/>
        <a:p>
          <a:pPr>
            <a:lnSpc>
              <a:spcPct val="100000"/>
            </a:lnSpc>
          </a:pPr>
          <a:endParaRPr lang="en-CA"/>
        </a:p>
      </dgm:t>
    </dgm:pt>
    <dgm:pt modelId="{6BFD19DB-9013-441F-AD08-FE4104321DD0}">
      <dgm:prSet phldrT="[Text]" custT="1"/>
      <dgm:spPr/>
      <dgm:t>
        <a:bodyPr/>
        <a:lstStyle/>
        <a:p>
          <a:pPr>
            <a:lnSpc>
              <a:spcPct val="100000"/>
            </a:lnSpc>
          </a:pPr>
          <a:r>
            <a:rPr lang="en-US" sz="2000" dirty="0"/>
            <a:t>
Holding current SPGI holdings and purchasing may be explored, but careful observation of market dynamics and business advancements is essential.</a:t>
          </a:r>
        </a:p>
        <a:p>
          <a:pPr>
            <a:lnSpc>
              <a:spcPct val="100000"/>
            </a:lnSpc>
          </a:pPr>
          <a:endParaRPr lang="en-CA" sz="2000" dirty="0"/>
        </a:p>
      </dgm:t>
    </dgm:pt>
    <dgm:pt modelId="{817356EB-5BB7-43FF-9DA9-73E35CCD2D3C}" type="parTrans" cxnId="{562D5E04-2FEE-405C-B81E-65152D6F098A}">
      <dgm:prSet/>
      <dgm:spPr/>
      <dgm:t>
        <a:bodyPr/>
        <a:lstStyle/>
        <a:p>
          <a:endParaRPr lang="en-CA"/>
        </a:p>
      </dgm:t>
    </dgm:pt>
    <dgm:pt modelId="{7519368F-A124-42D4-9D92-63D8C0FCDBAF}" type="sibTrans" cxnId="{562D5E04-2FEE-405C-B81E-65152D6F098A}">
      <dgm:prSet/>
      <dgm:spPr/>
      <dgm:t>
        <a:bodyPr/>
        <a:lstStyle/>
        <a:p>
          <a:endParaRPr lang="en-CA"/>
        </a:p>
      </dgm:t>
    </dgm:pt>
    <dgm:pt modelId="{58F78F11-406A-4AD6-BA24-ED52A6510220}" type="pres">
      <dgm:prSet presAssocID="{F51A5959-2DD3-4C28-9DCF-C00EABEBF39A}" presName="root" presStyleCnt="0">
        <dgm:presLayoutVars>
          <dgm:dir/>
          <dgm:resizeHandles val="exact"/>
        </dgm:presLayoutVars>
      </dgm:prSet>
      <dgm:spPr/>
    </dgm:pt>
    <dgm:pt modelId="{0EB97FA2-F8B3-44F3-9EEA-3F6182DC7E4A}" type="pres">
      <dgm:prSet presAssocID="{F51A5959-2DD3-4C28-9DCF-C00EABEBF39A}" presName="container" presStyleCnt="0">
        <dgm:presLayoutVars>
          <dgm:dir/>
          <dgm:resizeHandles val="exact"/>
        </dgm:presLayoutVars>
      </dgm:prSet>
      <dgm:spPr/>
    </dgm:pt>
    <dgm:pt modelId="{B43A5DCF-3F51-4F51-A069-5597A3EBD267}" type="pres">
      <dgm:prSet presAssocID="{0DE32EE3-9398-4B3E-8055-3B6A2B0BC635}" presName="compNode" presStyleCnt="0"/>
      <dgm:spPr/>
    </dgm:pt>
    <dgm:pt modelId="{EB71B37D-D62F-4988-B4C3-E09FEFBF1BD6}" type="pres">
      <dgm:prSet presAssocID="{0DE32EE3-9398-4B3E-8055-3B6A2B0BC635}" presName="iconBgRect" presStyleLbl="bgShp" presStyleIdx="0" presStyleCnt="3"/>
      <dgm:spPr/>
    </dgm:pt>
    <dgm:pt modelId="{27C5CBE6-5122-48CD-90EB-C49D29B49A89}" type="pres">
      <dgm:prSet presAssocID="{0DE32EE3-9398-4B3E-8055-3B6A2B0BC63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Graph with Upward Trend"/>
        </a:ext>
      </dgm:extLst>
    </dgm:pt>
    <dgm:pt modelId="{6F4AF32D-F88F-41B5-9218-5D2F89C68176}" type="pres">
      <dgm:prSet presAssocID="{0DE32EE3-9398-4B3E-8055-3B6A2B0BC635}" presName="spaceRect" presStyleCnt="0"/>
      <dgm:spPr/>
    </dgm:pt>
    <dgm:pt modelId="{7412DC1B-B8FE-4EBC-A486-49A603B67363}" type="pres">
      <dgm:prSet presAssocID="{0DE32EE3-9398-4B3E-8055-3B6A2B0BC635}" presName="textRect" presStyleLbl="revTx" presStyleIdx="0" presStyleCnt="3">
        <dgm:presLayoutVars>
          <dgm:chMax val="1"/>
          <dgm:chPref val="1"/>
        </dgm:presLayoutVars>
      </dgm:prSet>
      <dgm:spPr/>
    </dgm:pt>
    <dgm:pt modelId="{B1B80205-AC0D-4365-A125-5548AF957EE3}" type="pres">
      <dgm:prSet presAssocID="{4656E72A-D833-49BB-B61C-BBA6A520DF3C}" presName="sibTrans" presStyleLbl="sibTrans2D1" presStyleIdx="0" presStyleCnt="0"/>
      <dgm:spPr/>
    </dgm:pt>
    <dgm:pt modelId="{CA1085B7-6A37-4132-B45F-F951855A6C7A}" type="pres">
      <dgm:prSet presAssocID="{5C5154C7-71B0-4E35-9835-0DE2C72C8645}" presName="compNode" presStyleCnt="0"/>
      <dgm:spPr/>
    </dgm:pt>
    <dgm:pt modelId="{F535F805-F4CD-435F-AB2E-122E054EE9EC}" type="pres">
      <dgm:prSet presAssocID="{5C5154C7-71B0-4E35-9835-0DE2C72C8645}" presName="iconBgRect" presStyleLbl="bgShp" presStyleIdx="1" presStyleCnt="3"/>
      <dgm:spPr/>
    </dgm:pt>
    <dgm:pt modelId="{EC3FD15D-B238-4614-8F0D-BFE0B88EE949}" type="pres">
      <dgm:prSet presAssocID="{5C5154C7-71B0-4E35-9835-0DE2C72C864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siness Growth"/>
        </a:ext>
      </dgm:extLst>
    </dgm:pt>
    <dgm:pt modelId="{CEC4BA1D-9708-4274-9391-9707CE73160C}" type="pres">
      <dgm:prSet presAssocID="{5C5154C7-71B0-4E35-9835-0DE2C72C8645}" presName="spaceRect" presStyleCnt="0"/>
      <dgm:spPr/>
    </dgm:pt>
    <dgm:pt modelId="{6C8D5C62-F5D7-43E2-A62A-E5F31DA33B49}" type="pres">
      <dgm:prSet presAssocID="{5C5154C7-71B0-4E35-9835-0DE2C72C8645}" presName="textRect" presStyleLbl="revTx" presStyleIdx="1" presStyleCnt="3">
        <dgm:presLayoutVars>
          <dgm:chMax val="1"/>
          <dgm:chPref val="1"/>
        </dgm:presLayoutVars>
      </dgm:prSet>
      <dgm:spPr/>
    </dgm:pt>
    <dgm:pt modelId="{3F136503-25D9-44AC-9E05-F2CA270A2BD4}" type="pres">
      <dgm:prSet presAssocID="{0494FB00-5278-4C5E-B71C-D4243606441F}" presName="sibTrans" presStyleLbl="sibTrans2D1" presStyleIdx="0" presStyleCnt="0"/>
      <dgm:spPr/>
    </dgm:pt>
    <dgm:pt modelId="{2B0EF6A9-A6C8-421D-B0FA-3A3ED0305D03}" type="pres">
      <dgm:prSet presAssocID="{6BFD19DB-9013-441F-AD08-FE4104321DD0}" presName="compNode" presStyleCnt="0"/>
      <dgm:spPr/>
    </dgm:pt>
    <dgm:pt modelId="{2D2EAE00-E5AC-4381-A268-3C290775A93F}" type="pres">
      <dgm:prSet presAssocID="{6BFD19DB-9013-441F-AD08-FE4104321DD0}" presName="iconBgRect" presStyleLbl="bgShp" presStyleIdx="2" presStyleCnt="3"/>
      <dgm:spPr/>
    </dgm:pt>
    <dgm:pt modelId="{A2BD32DB-6EE6-4627-88DB-F819F88D4215}" type="pres">
      <dgm:prSet presAssocID="{6BFD19DB-9013-441F-AD08-FE4104321DD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D81572DD-EDC0-4627-9340-049738D91DF6}" type="pres">
      <dgm:prSet presAssocID="{6BFD19DB-9013-441F-AD08-FE4104321DD0}" presName="spaceRect" presStyleCnt="0"/>
      <dgm:spPr/>
    </dgm:pt>
    <dgm:pt modelId="{A474043E-B04A-4569-88B7-4D894DDC4CA5}" type="pres">
      <dgm:prSet presAssocID="{6BFD19DB-9013-441F-AD08-FE4104321DD0}" presName="textRect" presStyleLbl="revTx" presStyleIdx="2" presStyleCnt="3">
        <dgm:presLayoutVars>
          <dgm:chMax val="1"/>
          <dgm:chPref val="1"/>
        </dgm:presLayoutVars>
      </dgm:prSet>
      <dgm:spPr/>
    </dgm:pt>
  </dgm:ptLst>
  <dgm:cxnLst>
    <dgm:cxn modelId="{562D5E04-2FEE-405C-B81E-65152D6F098A}" srcId="{F51A5959-2DD3-4C28-9DCF-C00EABEBF39A}" destId="{6BFD19DB-9013-441F-AD08-FE4104321DD0}" srcOrd="2" destOrd="0" parTransId="{817356EB-5BB7-43FF-9DA9-73E35CCD2D3C}" sibTransId="{7519368F-A124-42D4-9D92-63D8C0FCDBAF}"/>
    <dgm:cxn modelId="{E6E44C23-AD62-3E46-B6B4-E869836EF9EF}" type="presOf" srcId="{0DE32EE3-9398-4B3E-8055-3B6A2B0BC635}" destId="{7412DC1B-B8FE-4EBC-A486-49A603B67363}" srcOrd="0" destOrd="0" presId="urn:microsoft.com/office/officeart/2018/2/layout/IconCircleList"/>
    <dgm:cxn modelId="{0077062C-9E13-D340-BA8E-AE75CB4D24EA}" type="presOf" srcId="{0494FB00-5278-4C5E-B71C-D4243606441F}" destId="{3F136503-25D9-44AC-9E05-F2CA270A2BD4}" srcOrd="0" destOrd="0" presId="urn:microsoft.com/office/officeart/2018/2/layout/IconCircleList"/>
    <dgm:cxn modelId="{52E32049-96D0-1943-AD07-E9F751987070}" type="presOf" srcId="{4656E72A-D833-49BB-B61C-BBA6A520DF3C}" destId="{B1B80205-AC0D-4365-A125-5548AF957EE3}" srcOrd="0" destOrd="0" presId="urn:microsoft.com/office/officeart/2018/2/layout/IconCircleList"/>
    <dgm:cxn modelId="{69995F74-4EB7-7544-9C57-60638F5413BC}" type="presOf" srcId="{6BFD19DB-9013-441F-AD08-FE4104321DD0}" destId="{A474043E-B04A-4569-88B7-4D894DDC4CA5}" srcOrd="0" destOrd="0" presId="urn:microsoft.com/office/officeart/2018/2/layout/IconCircleList"/>
    <dgm:cxn modelId="{7F5C83C3-1B6B-B54E-A936-1F80D05F0FCD}" type="presOf" srcId="{F51A5959-2DD3-4C28-9DCF-C00EABEBF39A}" destId="{58F78F11-406A-4AD6-BA24-ED52A6510220}" srcOrd="0" destOrd="0" presId="urn:microsoft.com/office/officeart/2018/2/layout/IconCircleList"/>
    <dgm:cxn modelId="{8617F9CE-E153-4363-A00D-86573B227557}" srcId="{F51A5959-2DD3-4C28-9DCF-C00EABEBF39A}" destId="{5C5154C7-71B0-4E35-9835-0DE2C72C8645}" srcOrd="1" destOrd="0" parTransId="{DC019FA1-D631-4AB5-B277-5A394BB330A5}" sibTransId="{0494FB00-5278-4C5E-B71C-D4243606441F}"/>
    <dgm:cxn modelId="{E376FFD8-4E66-46F9-9E1C-98B19E212941}" srcId="{F51A5959-2DD3-4C28-9DCF-C00EABEBF39A}" destId="{0DE32EE3-9398-4B3E-8055-3B6A2B0BC635}" srcOrd="0" destOrd="0" parTransId="{072CA2C3-879D-4967-A307-31A082B47CD2}" sibTransId="{4656E72A-D833-49BB-B61C-BBA6A520DF3C}"/>
    <dgm:cxn modelId="{42AE6CFE-FCEC-1646-8F8B-7448C30F8F4F}" type="presOf" srcId="{5C5154C7-71B0-4E35-9835-0DE2C72C8645}" destId="{6C8D5C62-F5D7-43E2-A62A-E5F31DA33B49}" srcOrd="0" destOrd="0" presId="urn:microsoft.com/office/officeart/2018/2/layout/IconCircleList"/>
    <dgm:cxn modelId="{DF9B52ED-E61F-8245-AD95-B55EFA700789}" type="presParOf" srcId="{58F78F11-406A-4AD6-BA24-ED52A6510220}" destId="{0EB97FA2-F8B3-44F3-9EEA-3F6182DC7E4A}" srcOrd="0" destOrd="0" presId="urn:microsoft.com/office/officeart/2018/2/layout/IconCircleList"/>
    <dgm:cxn modelId="{7381DAEA-54ED-564A-B4F5-F4256DB2383E}" type="presParOf" srcId="{0EB97FA2-F8B3-44F3-9EEA-3F6182DC7E4A}" destId="{B43A5DCF-3F51-4F51-A069-5597A3EBD267}" srcOrd="0" destOrd="0" presId="urn:microsoft.com/office/officeart/2018/2/layout/IconCircleList"/>
    <dgm:cxn modelId="{54AA11CD-5F96-B444-ABC5-17DF514EAE94}" type="presParOf" srcId="{B43A5DCF-3F51-4F51-A069-5597A3EBD267}" destId="{EB71B37D-D62F-4988-B4C3-E09FEFBF1BD6}" srcOrd="0" destOrd="0" presId="urn:microsoft.com/office/officeart/2018/2/layout/IconCircleList"/>
    <dgm:cxn modelId="{B7EF5F42-CCE4-C04C-9D44-BFF7F9AC3453}" type="presParOf" srcId="{B43A5DCF-3F51-4F51-A069-5597A3EBD267}" destId="{27C5CBE6-5122-48CD-90EB-C49D29B49A89}" srcOrd="1" destOrd="0" presId="urn:microsoft.com/office/officeart/2018/2/layout/IconCircleList"/>
    <dgm:cxn modelId="{0EF11011-7A62-0E4D-9FDD-E27E6021B44B}" type="presParOf" srcId="{B43A5DCF-3F51-4F51-A069-5597A3EBD267}" destId="{6F4AF32D-F88F-41B5-9218-5D2F89C68176}" srcOrd="2" destOrd="0" presId="urn:microsoft.com/office/officeart/2018/2/layout/IconCircleList"/>
    <dgm:cxn modelId="{676898A8-FE87-9041-A4B5-D482BF2F0179}" type="presParOf" srcId="{B43A5DCF-3F51-4F51-A069-5597A3EBD267}" destId="{7412DC1B-B8FE-4EBC-A486-49A603B67363}" srcOrd="3" destOrd="0" presId="urn:microsoft.com/office/officeart/2018/2/layout/IconCircleList"/>
    <dgm:cxn modelId="{25FB3463-38C8-4849-94EA-086D1A667E27}" type="presParOf" srcId="{0EB97FA2-F8B3-44F3-9EEA-3F6182DC7E4A}" destId="{B1B80205-AC0D-4365-A125-5548AF957EE3}" srcOrd="1" destOrd="0" presId="urn:microsoft.com/office/officeart/2018/2/layout/IconCircleList"/>
    <dgm:cxn modelId="{9F133672-50AB-204E-A402-0A9D5C12E81B}" type="presParOf" srcId="{0EB97FA2-F8B3-44F3-9EEA-3F6182DC7E4A}" destId="{CA1085B7-6A37-4132-B45F-F951855A6C7A}" srcOrd="2" destOrd="0" presId="urn:microsoft.com/office/officeart/2018/2/layout/IconCircleList"/>
    <dgm:cxn modelId="{32143178-B6A6-AC49-AF55-D4007CFDA05C}" type="presParOf" srcId="{CA1085B7-6A37-4132-B45F-F951855A6C7A}" destId="{F535F805-F4CD-435F-AB2E-122E054EE9EC}" srcOrd="0" destOrd="0" presId="urn:microsoft.com/office/officeart/2018/2/layout/IconCircleList"/>
    <dgm:cxn modelId="{3D46F4CF-CE7C-E346-832F-814338427329}" type="presParOf" srcId="{CA1085B7-6A37-4132-B45F-F951855A6C7A}" destId="{EC3FD15D-B238-4614-8F0D-BFE0B88EE949}" srcOrd="1" destOrd="0" presId="urn:microsoft.com/office/officeart/2018/2/layout/IconCircleList"/>
    <dgm:cxn modelId="{8562CDF9-AB4B-FA43-A18F-F3BB2D685D50}" type="presParOf" srcId="{CA1085B7-6A37-4132-B45F-F951855A6C7A}" destId="{CEC4BA1D-9708-4274-9391-9707CE73160C}" srcOrd="2" destOrd="0" presId="urn:microsoft.com/office/officeart/2018/2/layout/IconCircleList"/>
    <dgm:cxn modelId="{746DE8AE-51F5-4548-AD7A-019F5D1477A9}" type="presParOf" srcId="{CA1085B7-6A37-4132-B45F-F951855A6C7A}" destId="{6C8D5C62-F5D7-43E2-A62A-E5F31DA33B49}" srcOrd="3" destOrd="0" presId="urn:microsoft.com/office/officeart/2018/2/layout/IconCircleList"/>
    <dgm:cxn modelId="{ECEBB1F3-232E-AE41-B35F-0D817D2DB131}" type="presParOf" srcId="{0EB97FA2-F8B3-44F3-9EEA-3F6182DC7E4A}" destId="{3F136503-25D9-44AC-9E05-F2CA270A2BD4}" srcOrd="3" destOrd="0" presId="urn:microsoft.com/office/officeart/2018/2/layout/IconCircleList"/>
    <dgm:cxn modelId="{67F107E7-874E-4945-B2C9-6A247D49BF91}" type="presParOf" srcId="{0EB97FA2-F8B3-44F3-9EEA-3F6182DC7E4A}" destId="{2B0EF6A9-A6C8-421D-B0FA-3A3ED0305D03}" srcOrd="4" destOrd="0" presId="urn:microsoft.com/office/officeart/2018/2/layout/IconCircleList"/>
    <dgm:cxn modelId="{AE6DC097-BD2B-2847-B911-F8704BFAA52C}" type="presParOf" srcId="{2B0EF6A9-A6C8-421D-B0FA-3A3ED0305D03}" destId="{2D2EAE00-E5AC-4381-A268-3C290775A93F}" srcOrd="0" destOrd="0" presId="urn:microsoft.com/office/officeart/2018/2/layout/IconCircleList"/>
    <dgm:cxn modelId="{7DC26A82-CCB4-0E44-A4EE-8D6124BF02C2}" type="presParOf" srcId="{2B0EF6A9-A6C8-421D-B0FA-3A3ED0305D03}" destId="{A2BD32DB-6EE6-4627-88DB-F819F88D4215}" srcOrd="1" destOrd="0" presId="urn:microsoft.com/office/officeart/2018/2/layout/IconCircleList"/>
    <dgm:cxn modelId="{CB8D0A64-EB3E-6C48-A2DC-C5C323A8A86D}" type="presParOf" srcId="{2B0EF6A9-A6C8-421D-B0FA-3A3ED0305D03}" destId="{D81572DD-EDC0-4627-9340-049738D91DF6}" srcOrd="2" destOrd="0" presId="urn:microsoft.com/office/officeart/2018/2/layout/IconCircleList"/>
    <dgm:cxn modelId="{5CEADB05-3B12-0C40-B253-A94A2B3B3B5E}" type="presParOf" srcId="{2B0EF6A9-A6C8-421D-B0FA-3A3ED0305D03}" destId="{A474043E-B04A-4569-88B7-4D894DDC4CA5}"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D21FFF-3BF7-4949-AF77-C6D8F1575FF9}">
      <dsp:nvSpPr>
        <dsp:cNvPr id="0" name=""/>
        <dsp:cNvSpPr/>
      </dsp:nvSpPr>
      <dsp:spPr>
        <a:xfrm>
          <a:off x="0" y="6032"/>
          <a:ext cx="6245352" cy="74397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B195D1-E72A-4875-B2F7-50EF8B853A49}">
      <dsp:nvSpPr>
        <dsp:cNvPr id="0" name=""/>
        <dsp:cNvSpPr/>
      </dsp:nvSpPr>
      <dsp:spPr>
        <a:xfrm>
          <a:off x="225051" y="173426"/>
          <a:ext cx="409583" cy="4091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E5521F-CD43-4B08-B071-E073FB7437A6}">
      <dsp:nvSpPr>
        <dsp:cNvPr id="0" name=""/>
        <dsp:cNvSpPr/>
      </dsp:nvSpPr>
      <dsp:spPr>
        <a:xfrm>
          <a:off x="859686" y="6032"/>
          <a:ext cx="5359626" cy="790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658" tIns="83658" rIns="83658" bIns="83658" numCol="1" spcCol="1270" anchor="ctr" anchorCtr="0">
          <a:noAutofit/>
        </a:bodyPr>
        <a:lstStyle/>
        <a:p>
          <a:pPr marL="0" lvl="0" indent="0" algn="l" defTabSz="622300">
            <a:lnSpc>
              <a:spcPct val="100000"/>
            </a:lnSpc>
            <a:spcBef>
              <a:spcPct val="0"/>
            </a:spcBef>
            <a:spcAft>
              <a:spcPct val="35000"/>
            </a:spcAft>
            <a:buNone/>
          </a:pPr>
          <a:r>
            <a:rPr lang="en-US" sz="1400" kern="1200"/>
            <a:t>Early Years: Founded in 1888 by James H. McGraw as a publishing business focused on educational materials.</a:t>
          </a:r>
        </a:p>
      </dsp:txBody>
      <dsp:txXfrm>
        <a:off x="859686" y="6032"/>
        <a:ext cx="5359626" cy="790469"/>
      </dsp:txXfrm>
    </dsp:sp>
    <dsp:sp modelId="{6BC64ABC-75AF-473F-BF45-F1910F469B95}">
      <dsp:nvSpPr>
        <dsp:cNvPr id="0" name=""/>
        <dsp:cNvSpPr/>
      </dsp:nvSpPr>
      <dsp:spPr>
        <a:xfrm>
          <a:off x="0" y="994119"/>
          <a:ext cx="6245352" cy="74397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3C3289-B7DA-461E-A89E-E72C82B7A8A3}">
      <dsp:nvSpPr>
        <dsp:cNvPr id="0" name=""/>
        <dsp:cNvSpPr/>
      </dsp:nvSpPr>
      <dsp:spPr>
        <a:xfrm>
          <a:off x="225051" y="1161512"/>
          <a:ext cx="409583" cy="4091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002A12-DFAF-4FEE-AFEF-839364B2D412}">
      <dsp:nvSpPr>
        <dsp:cNvPr id="0" name=""/>
        <dsp:cNvSpPr/>
      </dsp:nvSpPr>
      <dsp:spPr>
        <a:xfrm>
          <a:off x="859686" y="994119"/>
          <a:ext cx="5359626" cy="790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658" tIns="83658" rIns="83658" bIns="83658" numCol="1" spcCol="1270" anchor="ctr" anchorCtr="0">
          <a:noAutofit/>
        </a:bodyPr>
        <a:lstStyle/>
        <a:p>
          <a:pPr marL="0" lvl="0" indent="0" algn="l" defTabSz="622300">
            <a:lnSpc>
              <a:spcPct val="100000"/>
            </a:lnSpc>
            <a:spcBef>
              <a:spcPct val="0"/>
            </a:spcBef>
            <a:spcAft>
              <a:spcPct val="35000"/>
            </a:spcAft>
            <a:buNone/>
          </a:pPr>
          <a:r>
            <a:rPr lang="en-US" sz="1400" kern="1200"/>
            <a:t>Merger with Hill Publishing: Merged with John Hill's publishing house in 1909 to form McGraw-Hill Publishing Company.</a:t>
          </a:r>
        </a:p>
      </dsp:txBody>
      <dsp:txXfrm>
        <a:off x="859686" y="994119"/>
        <a:ext cx="5359626" cy="790469"/>
      </dsp:txXfrm>
    </dsp:sp>
    <dsp:sp modelId="{137491D4-875C-4A97-BBD3-F1DD578B6508}">
      <dsp:nvSpPr>
        <dsp:cNvPr id="0" name=""/>
        <dsp:cNvSpPr/>
      </dsp:nvSpPr>
      <dsp:spPr>
        <a:xfrm>
          <a:off x="0" y="1982205"/>
          <a:ext cx="6245352" cy="74397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40CEBA-D887-482C-9CF1-6A420C76B1BC}">
      <dsp:nvSpPr>
        <dsp:cNvPr id="0" name=""/>
        <dsp:cNvSpPr/>
      </dsp:nvSpPr>
      <dsp:spPr>
        <a:xfrm>
          <a:off x="225051" y="2149598"/>
          <a:ext cx="409583" cy="4091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B7E8D7-DFDD-4FB5-B6D9-0A0D3EB90476}">
      <dsp:nvSpPr>
        <dsp:cNvPr id="0" name=""/>
        <dsp:cNvSpPr/>
      </dsp:nvSpPr>
      <dsp:spPr>
        <a:xfrm>
          <a:off x="859686" y="1982205"/>
          <a:ext cx="5359626" cy="790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658" tIns="83658" rIns="83658" bIns="83658" numCol="1" spcCol="1270" anchor="ctr" anchorCtr="0">
          <a:noAutofit/>
        </a:bodyPr>
        <a:lstStyle/>
        <a:p>
          <a:pPr marL="0" lvl="0" indent="0" algn="l" defTabSz="622300">
            <a:lnSpc>
              <a:spcPct val="100000"/>
            </a:lnSpc>
            <a:spcBef>
              <a:spcPct val="0"/>
            </a:spcBef>
            <a:spcAft>
              <a:spcPct val="35000"/>
            </a:spcAft>
            <a:buNone/>
          </a:pPr>
          <a:r>
            <a:rPr lang="en-US" sz="1400" kern="1200"/>
            <a:t>Expansion and Diversification: Expanded into new areas such as financial services, information services, and broadcasting.</a:t>
          </a:r>
        </a:p>
      </dsp:txBody>
      <dsp:txXfrm>
        <a:off x="859686" y="1982205"/>
        <a:ext cx="5359626" cy="790469"/>
      </dsp:txXfrm>
    </dsp:sp>
    <dsp:sp modelId="{1558D90F-484D-4D12-9BF9-AEB213C81199}">
      <dsp:nvSpPr>
        <dsp:cNvPr id="0" name=""/>
        <dsp:cNvSpPr/>
      </dsp:nvSpPr>
      <dsp:spPr>
        <a:xfrm>
          <a:off x="0" y="2970291"/>
          <a:ext cx="6245352" cy="74397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D92770-F968-4022-871C-BEF493583303}">
      <dsp:nvSpPr>
        <dsp:cNvPr id="0" name=""/>
        <dsp:cNvSpPr/>
      </dsp:nvSpPr>
      <dsp:spPr>
        <a:xfrm>
          <a:off x="225051" y="3137685"/>
          <a:ext cx="409583" cy="40918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022667-E004-4AF7-9FE9-2692DB57E146}">
      <dsp:nvSpPr>
        <dsp:cNvPr id="0" name=""/>
        <dsp:cNvSpPr/>
      </dsp:nvSpPr>
      <dsp:spPr>
        <a:xfrm>
          <a:off x="859686" y="2970291"/>
          <a:ext cx="5359626" cy="790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658" tIns="83658" rIns="83658" bIns="83658" numCol="1" spcCol="1270" anchor="ctr" anchorCtr="0">
          <a:noAutofit/>
        </a:bodyPr>
        <a:lstStyle/>
        <a:p>
          <a:pPr marL="0" lvl="0" indent="0" algn="l" defTabSz="622300">
            <a:lnSpc>
              <a:spcPct val="100000"/>
            </a:lnSpc>
            <a:spcBef>
              <a:spcPct val="0"/>
            </a:spcBef>
            <a:spcAft>
              <a:spcPct val="35000"/>
            </a:spcAft>
            <a:buNone/>
          </a:pPr>
          <a:r>
            <a:rPr lang="en-US" sz="1400" kern="1200"/>
            <a:t>Financial Services Focus: Increased focus on financial services division in the latter half of the 20th century, including Standard &amp; Poor's (S&amp;P) Corporation.</a:t>
          </a:r>
        </a:p>
      </dsp:txBody>
      <dsp:txXfrm>
        <a:off x="859686" y="2970291"/>
        <a:ext cx="5359626" cy="790469"/>
      </dsp:txXfrm>
    </dsp:sp>
    <dsp:sp modelId="{C4F21BC3-1DE7-442C-80EC-CE23C828EE08}">
      <dsp:nvSpPr>
        <dsp:cNvPr id="0" name=""/>
        <dsp:cNvSpPr/>
      </dsp:nvSpPr>
      <dsp:spPr>
        <a:xfrm>
          <a:off x="0" y="3958378"/>
          <a:ext cx="6245352" cy="74397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7181BF-314B-4365-BB5C-42EE7460A0BE}">
      <dsp:nvSpPr>
        <dsp:cNvPr id="0" name=""/>
        <dsp:cNvSpPr/>
      </dsp:nvSpPr>
      <dsp:spPr>
        <a:xfrm>
          <a:off x="225051" y="4125771"/>
          <a:ext cx="409583" cy="40918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718265-04F2-4E1E-B9CF-A6BA163A0B8F}">
      <dsp:nvSpPr>
        <dsp:cNvPr id="0" name=""/>
        <dsp:cNvSpPr/>
      </dsp:nvSpPr>
      <dsp:spPr>
        <a:xfrm>
          <a:off x="859686" y="3958378"/>
          <a:ext cx="5359626" cy="790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658" tIns="83658" rIns="83658" bIns="83658" numCol="1" spcCol="1270" anchor="ctr" anchorCtr="0">
          <a:noAutofit/>
        </a:bodyPr>
        <a:lstStyle/>
        <a:p>
          <a:pPr marL="0" lvl="0" indent="0" algn="l" defTabSz="622300">
            <a:lnSpc>
              <a:spcPct val="100000"/>
            </a:lnSpc>
            <a:spcBef>
              <a:spcPct val="0"/>
            </a:spcBef>
            <a:spcAft>
              <a:spcPct val="35000"/>
            </a:spcAft>
            <a:buNone/>
          </a:pPr>
          <a:r>
            <a:rPr lang="en-US" sz="1400" kern="1200"/>
            <a:t>Rebranding as S&amp;P Global: Rebranded from McGraw-Hill Financial in 2016 to reflect core business and global reach.</a:t>
          </a:r>
        </a:p>
      </dsp:txBody>
      <dsp:txXfrm>
        <a:off x="859686" y="3958378"/>
        <a:ext cx="5359626" cy="7904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60C7E9-73CC-5C44-9B67-E8923D1822AD}">
      <dsp:nvSpPr>
        <dsp:cNvPr id="0" name=""/>
        <dsp:cNvSpPr/>
      </dsp:nvSpPr>
      <dsp:spPr>
        <a:xfrm>
          <a:off x="3128" y="19842"/>
          <a:ext cx="2481601" cy="148896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b="0" i="0" u="sng" kern="1200" dirty="0"/>
            <a:t>Credit Ratings: </a:t>
          </a:r>
          <a:r>
            <a:rPr lang="en-CA" sz="1600" b="0" i="0" kern="1200" dirty="0"/>
            <a:t>Providing credit ratings, research, and insights on bonds and securities worldwide.</a:t>
          </a:r>
          <a:endParaRPr lang="en-US" sz="1600" kern="1200" dirty="0"/>
        </a:p>
      </dsp:txBody>
      <dsp:txXfrm>
        <a:off x="3128" y="19842"/>
        <a:ext cx="2481601" cy="1488961"/>
      </dsp:txXfrm>
    </dsp:sp>
    <dsp:sp modelId="{8FDA6BB7-32C7-874D-9D23-D020BD78C7AD}">
      <dsp:nvSpPr>
        <dsp:cNvPr id="0" name=""/>
        <dsp:cNvSpPr/>
      </dsp:nvSpPr>
      <dsp:spPr>
        <a:xfrm>
          <a:off x="2732890" y="19842"/>
          <a:ext cx="2481601" cy="148896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b="0" i="0" u="sng" kern="1200"/>
            <a:t>Market Intelligence: </a:t>
          </a:r>
          <a:r>
            <a:rPr lang="en-CA" sz="1600" b="0" i="0" kern="1200"/>
            <a:t>Offering data, analytics, and research solutions to financial institutions and corporations across various industries.</a:t>
          </a:r>
          <a:endParaRPr lang="en-US" sz="1600" kern="1200"/>
        </a:p>
      </dsp:txBody>
      <dsp:txXfrm>
        <a:off x="2732890" y="19842"/>
        <a:ext cx="2481601" cy="1488961"/>
      </dsp:txXfrm>
    </dsp:sp>
    <dsp:sp modelId="{CEE22648-397A-FF4F-8301-90B5CBADDE93}">
      <dsp:nvSpPr>
        <dsp:cNvPr id="0" name=""/>
        <dsp:cNvSpPr/>
      </dsp:nvSpPr>
      <dsp:spPr>
        <a:xfrm>
          <a:off x="5462652" y="19842"/>
          <a:ext cx="2481601" cy="148896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b="0" i="0" u="sng" kern="1200"/>
            <a:t>Indices: </a:t>
          </a:r>
          <a:r>
            <a:rPr lang="en-CA" sz="1600" b="0" i="0" kern="1200"/>
            <a:t>Creating and managing stock market indices like the S&amp;P 500 and Dow Jones Industrial Average.</a:t>
          </a:r>
          <a:endParaRPr lang="en-US" sz="1600" kern="1200"/>
        </a:p>
      </dsp:txBody>
      <dsp:txXfrm>
        <a:off x="5462652" y="19842"/>
        <a:ext cx="2481601" cy="1488961"/>
      </dsp:txXfrm>
    </dsp:sp>
    <dsp:sp modelId="{05786BC7-86C0-2F4A-8844-F42AE689153F}">
      <dsp:nvSpPr>
        <dsp:cNvPr id="0" name=""/>
        <dsp:cNvSpPr/>
      </dsp:nvSpPr>
      <dsp:spPr>
        <a:xfrm>
          <a:off x="8192414" y="19842"/>
          <a:ext cx="2481601" cy="148896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b="0" i="0" u="sng" kern="1200"/>
            <a:t>Platts: </a:t>
          </a:r>
          <a:r>
            <a:rPr lang="en-CA" sz="1600" b="0" i="0" kern="1200"/>
            <a:t>Providing information, pricing, and analytics for energy, petrochemicals, metals, and commodities markets.</a:t>
          </a:r>
          <a:endParaRPr lang="en-US" sz="1600" kern="1200"/>
        </a:p>
      </dsp:txBody>
      <dsp:txXfrm>
        <a:off x="8192414" y="19842"/>
        <a:ext cx="2481601" cy="1488961"/>
      </dsp:txXfrm>
    </dsp:sp>
    <dsp:sp modelId="{E7A93C3D-BAF9-6B47-AA8C-B1C1BB26060A}">
      <dsp:nvSpPr>
        <dsp:cNvPr id="0" name=""/>
        <dsp:cNvSpPr/>
      </dsp:nvSpPr>
      <dsp:spPr>
        <a:xfrm>
          <a:off x="3128" y="1756963"/>
          <a:ext cx="2481601" cy="148896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b="0" i="0" u="sng" kern="1200"/>
            <a:t>Risk Solutions: </a:t>
          </a:r>
          <a:r>
            <a:rPr lang="en-CA" sz="1600" b="0" i="0" kern="1200"/>
            <a:t>Offering risk management solutions including credit risk assessment and regulatory intelligence.</a:t>
          </a:r>
          <a:endParaRPr lang="en-US" sz="1600" kern="1200"/>
        </a:p>
      </dsp:txBody>
      <dsp:txXfrm>
        <a:off x="3128" y="1756963"/>
        <a:ext cx="2481601" cy="1488961"/>
      </dsp:txXfrm>
    </dsp:sp>
    <dsp:sp modelId="{0E4A8364-12D2-484A-84F2-CE5F3ACD1D48}">
      <dsp:nvSpPr>
        <dsp:cNvPr id="0" name=""/>
        <dsp:cNvSpPr/>
      </dsp:nvSpPr>
      <dsp:spPr>
        <a:xfrm>
          <a:off x="2732890" y="1756963"/>
          <a:ext cx="2481601" cy="148896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b="0" i="0" u="sng" kern="1200"/>
            <a:t>Data and Analytics: </a:t>
          </a:r>
          <a:r>
            <a:rPr lang="en-CA" sz="1600" b="0" i="0" kern="1200"/>
            <a:t>Offering proprietary data sets, analytics tools, and custom research services.</a:t>
          </a:r>
          <a:endParaRPr lang="en-US" sz="1600" kern="1200"/>
        </a:p>
      </dsp:txBody>
      <dsp:txXfrm>
        <a:off x="2732890" y="1756963"/>
        <a:ext cx="2481601" cy="1488961"/>
      </dsp:txXfrm>
    </dsp:sp>
    <dsp:sp modelId="{B342C3AC-FF8C-1749-87F2-699AD2BCB2C7}">
      <dsp:nvSpPr>
        <dsp:cNvPr id="0" name=""/>
        <dsp:cNvSpPr/>
      </dsp:nvSpPr>
      <dsp:spPr>
        <a:xfrm>
          <a:off x="5462652" y="1756963"/>
          <a:ext cx="2481601" cy="148896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b="0" i="0" u="sng" kern="1200"/>
            <a:t>ESG Solutions: </a:t>
          </a:r>
          <a:r>
            <a:rPr lang="en-CA" sz="1600" b="0" i="0" kern="1200"/>
            <a:t>Providing ESG data, ratings, and analytics to help investors and companies integrate ESG factors.</a:t>
          </a:r>
          <a:endParaRPr lang="en-US" sz="1600" kern="1200"/>
        </a:p>
      </dsp:txBody>
      <dsp:txXfrm>
        <a:off x="5462652" y="1756963"/>
        <a:ext cx="2481601" cy="1488961"/>
      </dsp:txXfrm>
    </dsp:sp>
    <dsp:sp modelId="{3463E990-42CD-9344-8849-1C9ED4101719}">
      <dsp:nvSpPr>
        <dsp:cNvPr id="0" name=""/>
        <dsp:cNvSpPr/>
      </dsp:nvSpPr>
      <dsp:spPr>
        <a:xfrm>
          <a:off x="8192414" y="1756963"/>
          <a:ext cx="2481601" cy="148896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b="0" i="0" u="sng" kern="1200"/>
            <a:t>Market Research: </a:t>
          </a:r>
          <a:r>
            <a:rPr lang="en-CA" sz="1600" b="0" i="0" kern="1200"/>
            <a:t>Offering in-depth research reports and insights across industries like banking, healthcare, and technology.</a:t>
          </a:r>
          <a:endParaRPr lang="en-US" sz="1600" kern="1200"/>
        </a:p>
      </dsp:txBody>
      <dsp:txXfrm>
        <a:off x="8192414" y="1756963"/>
        <a:ext cx="2481601" cy="14889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4F40B8-E84A-6845-B211-4F8DA5497C90}">
      <dsp:nvSpPr>
        <dsp:cNvPr id="0" name=""/>
        <dsp:cNvSpPr/>
      </dsp:nvSpPr>
      <dsp:spPr>
        <a:xfrm>
          <a:off x="0" y="235370"/>
          <a:ext cx="8001355" cy="1252125"/>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20994" tIns="312420" rIns="620994" bIns="106680" numCol="1" spcCol="1270" anchor="t" anchorCtr="0">
          <a:noAutofit/>
        </a:bodyPr>
        <a:lstStyle/>
        <a:p>
          <a:pPr marL="114300" lvl="1" indent="-114300" algn="l" defTabSz="666750">
            <a:lnSpc>
              <a:spcPct val="90000"/>
            </a:lnSpc>
            <a:spcBef>
              <a:spcPct val="0"/>
            </a:spcBef>
            <a:spcAft>
              <a:spcPct val="15000"/>
            </a:spcAft>
            <a:buChar char="•"/>
          </a:pPr>
          <a:r>
            <a:rPr lang="en-CA" sz="1500" kern="1200" dirty="0"/>
            <a:t>S&amp;P Global consistently invests in developing new products and services internally to meet the evolving needs of its clients. This approach allows the company to innovate and enhance its offerings while leveraging its existing resources and expertise.</a:t>
          </a:r>
          <a:endParaRPr lang="en-US" sz="1500" kern="1200" dirty="0"/>
        </a:p>
      </dsp:txBody>
      <dsp:txXfrm>
        <a:off x="0" y="235370"/>
        <a:ext cx="8001355" cy="1252125"/>
      </dsp:txXfrm>
    </dsp:sp>
    <dsp:sp modelId="{F814A0EF-085F-B44E-B8C1-E4E3904DBAE8}">
      <dsp:nvSpPr>
        <dsp:cNvPr id="0" name=""/>
        <dsp:cNvSpPr/>
      </dsp:nvSpPr>
      <dsp:spPr>
        <a:xfrm>
          <a:off x="400067" y="13970"/>
          <a:ext cx="5600948" cy="442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1703" tIns="0" rIns="211703" bIns="0" numCol="1" spcCol="1270" anchor="ctr" anchorCtr="0">
          <a:noAutofit/>
        </a:bodyPr>
        <a:lstStyle/>
        <a:p>
          <a:pPr marL="0" lvl="0" indent="0" algn="l" defTabSz="666750">
            <a:lnSpc>
              <a:spcPct val="90000"/>
            </a:lnSpc>
            <a:spcBef>
              <a:spcPct val="0"/>
            </a:spcBef>
            <a:spcAft>
              <a:spcPct val="35000"/>
            </a:spcAft>
            <a:buNone/>
          </a:pPr>
          <a:r>
            <a:rPr lang="en-CA" sz="1500" b="1" u="sng" kern="1200"/>
            <a:t>Organic Growth:</a:t>
          </a:r>
          <a:endParaRPr lang="en-US" sz="1500" kern="1200"/>
        </a:p>
      </dsp:txBody>
      <dsp:txXfrm>
        <a:off x="421683" y="35586"/>
        <a:ext cx="5557716" cy="399568"/>
      </dsp:txXfrm>
    </dsp:sp>
    <dsp:sp modelId="{1669E9DA-1B8F-A240-9920-CCBB375024D4}">
      <dsp:nvSpPr>
        <dsp:cNvPr id="0" name=""/>
        <dsp:cNvSpPr/>
      </dsp:nvSpPr>
      <dsp:spPr>
        <a:xfrm>
          <a:off x="0" y="1789895"/>
          <a:ext cx="8001355" cy="1984500"/>
        </a:xfrm>
        <a:prstGeom prst="rect">
          <a:avLst/>
        </a:prstGeom>
        <a:solidFill>
          <a:schemeClr val="lt1">
            <a:alpha val="90000"/>
            <a:hueOff val="0"/>
            <a:satOff val="0"/>
            <a:lumOff val="0"/>
            <a:alphaOff val="0"/>
          </a:schemeClr>
        </a:solidFill>
        <a:ln w="12700" cap="flat" cmpd="sng" algn="ctr">
          <a:solidFill>
            <a:schemeClr val="accent2">
              <a:hueOff val="-758680"/>
              <a:satOff val="-6859"/>
              <a:lumOff val="98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20994" tIns="312420" rIns="620994" bIns="106680" numCol="1" spcCol="1270" anchor="t" anchorCtr="0">
          <a:noAutofit/>
        </a:bodyPr>
        <a:lstStyle/>
        <a:p>
          <a:pPr marL="114300" lvl="1" indent="-114300" algn="l" defTabSz="666750">
            <a:lnSpc>
              <a:spcPct val="90000"/>
            </a:lnSpc>
            <a:spcBef>
              <a:spcPct val="0"/>
            </a:spcBef>
            <a:spcAft>
              <a:spcPct val="15000"/>
            </a:spcAft>
            <a:buChar char="•"/>
          </a:pPr>
          <a:r>
            <a:rPr lang="en-CA" sz="1500" kern="1200"/>
            <a:t>S&amp;P Global has formed strategic partnerships and joint ventures to complement its capabilities and expand its reach in key markets.</a:t>
          </a:r>
          <a:endParaRPr lang="en-US" sz="1500" kern="1200"/>
        </a:p>
        <a:p>
          <a:pPr marL="114300" lvl="1" indent="-114300" algn="l" defTabSz="666750">
            <a:lnSpc>
              <a:spcPct val="90000"/>
            </a:lnSpc>
            <a:spcBef>
              <a:spcPct val="0"/>
            </a:spcBef>
            <a:spcAft>
              <a:spcPct val="15000"/>
            </a:spcAft>
            <a:buChar char="•"/>
          </a:pPr>
          <a:r>
            <a:rPr lang="en-CA" sz="1500" kern="1200"/>
            <a:t>Collaborations with other industry players or technology firms enable S&amp;P Global to leverage synergies, access new markets, and offer integrated solutions to customers.</a:t>
          </a:r>
          <a:endParaRPr lang="en-US" sz="1500" kern="1200"/>
        </a:p>
        <a:p>
          <a:pPr marL="114300" lvl="1" indent="-114300" algn="l" defTabSz="666750">
            <a:lnSpc>
              <a:spcPct val="90000"/>
            </a:lnSpc>
            <a:spcBef>
              <a:spcPct val="0"/>
            </a:spcBef>
            <a:spcAft>
              <a:spcPct val="15000"/>
            </a:spcAft>
            <a:buChar char="•"/>
          </a:pPr>
          <a:r>
            <a:rPr lang="en-CA" sz="1500" kern="1200" dirty="0"/>
            <a:t>These partnerships enhance S&amp;P </a:t>
          </a:r>
          <a:r>
            <a:rPr lang="en-CA" sz="1500" kern="1200" dirty="0" err="1"/>
            <a:t>Global's</a:t>
          </a:r>
          <a:r>
            <a:rPr lang="en-CA" sz="1500" kern="1200" dirty="0"/>
            <a:t> competitiveness and help drive growth by combining complementary expertise and resources.</a:t>
          </a:r>
          <a:endParaRPr lang="en-US" sz="1500" kern="1200" dirty="0"/>
        </a:p>
      </dsp:txBody>
      <dsp:txXfrm>
        <a:off x="0" y="1789895"/>
        <a:ext cx="8001355" cy="1984500"/>
      </dsp:txXfrm>
    </dsp:sp>
    <dsp:sp modelId="{B82AD685-01F2-2F4B-9059-288522DA706B}">
      <dsp:nvSpPr>
        <dsp:cNvPr id="0" name=""/>
        <dsp:cNvSpPr/>
      </dsp:nvSpPr>
      <dsp:spPr>
        <a:xfrm>
          <a:off x="400067" y="1568495"/>
          <a:ext cx="5600948" cy="442800"/>
        </a:xfrm>
        <a:prstGeom prst="roundRect">
          <a:avLst/>
        </a:prstGeom>
        <a:solidFill>
          <a:schemeClr val="accent2">
            <a:hueOff val="-758680"/>
            <a:satOff val="-6859"/>
            <a:lumOff val="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1703" tIns="0" rIns="211703" bIns="0" numCol="1" spcCol="1270" anchor="ctr" anchorCtr="0">
          <a:noAutofit/>
        </a:bodyPr>
        <a:lstStyle/>
        <a:p>
          <a:pPr marL="0" lvl="0" indent="0" algn="l" defTabSz="666750">
            <a:lnSpc>
              <a:spcPct val="90000"/>
            </a:lnSpc>
            <a:spcBef>
              <a:spcPct val="0"/>
            </a:spcBef>
            <a:spcAft>
              <a:spcPct val="35000"/>
            </a:spcAft>
            <a:buNone/>
          </a:pPr>
          <a:r>
            <a:rPr lang="en-CA" sz="1500" b="1" u="sng" kern="1200"/>
            <a:t>Strategic Partnerships:</a:t>
          </a:r>
          <a:endParaRPr lang="en-US" sz="1500" kern="1200"/>
        </a:p>
      </dsp:txBody>
      <dsp:txXfrm>
        <a:off x="421683" y="1590111"/>
        <a:ext cx="5557716" cy="399568"/>
      </dsp:txXfrm>
    </dsp:sp>
    <dsp:sp modelId="{03F55CDB-6341-6B45-952C-C598720D4A94}">
      <dsp:nvSpPr>
        <dsp:cNvPr id="0" name=""/>
        <dsp:cNvSpPr/>
      </dsp:nvSpPr>
      <dsp:spPr>
        <a:xfrm>
          <a:off x="0" y="4076795"/>
          <a:ext cx="8001355" cy="2362500"/>
        </a:xfrm>
        <a:prstGeom prst="rect">
          <a:avLst/>
        </a:prstGeom>
        <a:solidFill>
          <a:schemeClr val="lt1">
            <a:alpha val="90000"/>
            <a:hueOff val="0"/>
            <a:satOff val="0"/>
            <a:lumOff val="0"/>
            <a:alphaOff val="0"/>
          </a:schemeClr>
        </a:solidFill>
        <a:ln w="12700" cap="flat" cmpd="sng" algn="ctr">
          <a:solidFill>
            <a:schemeClr val="accent2">
              <a:hueOff val="-1517361"/>
              <a:satOff val="-13717"/>
              <a:lumOff val="196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20994" tIns="312420" rIns="620994" bIns="106680" numCol="1" spcCol="1270" anchor="t" anchorCtr="0">
          <a:noAutofit/>
        </a:bodyPr>
        <a:lstStyle/>
        <a:p>
          <a:pPr marL="114300" lvl="1" indent="-114300" algn="l" defTabSz="666750">
            <a:lnSpc>
              <a:spcPct val="90000"/>
            </a:lnSpc>
            <a:spcBef>
              <a:spcPct val="0"/>
            </a:spcBef>
            <a:spcAft>
              <a:spcPct val="15000"/>
            </a:spcAft>
            <a:buChar char="•"/>
          </a:pPr>
          <a:r>
            <a:rPr lang="en-CA" sz="1500" kern="1200"/>
            <a:t>While S&amp;P Global has engaged in acquisitions to strengthen its business, the company tends to be selective and focused on strategic targets that complement its existing offerings and enhance its competitive position.</a:t>
          </a:r>
          <a:endParaRPr lang="en-US" sz="1500" kern="1200"/>
        </a:p>
        <a:p>
          <a:pPr marL="114300" lvl="1" indent="-114300" algn="l" defTabSz="666750">
            <a:lnSpc>
              <a:spcPct val="90000"/>
            </a:lnSpc>
            <a:spcBef>
              <a:spcPct val="0"/>
            </a:spcBef>
            <a:spcAft>
              <a:spcPct val="15000"/>
            </a:spcAft>
            <a:buChar char="•"/>
          </a:pPr>
          <a:r>
            <a:rPr lang="en-CA" sz="1500" kern="1200"/>
            <a:t>Acquisitions allow S&amp;P Global to accelerate growth, enter new markets, and acquire specialized capabilities or technologies. Notable examples include the acquisitions of SNL Financial in 2015 and IHS Markit in 2020.</a:t>
          </a:r>
          <a:endParaRPr lang="en-US" sz="1500" kern="1200"/>
        </a:p>
        <a:p>
          <a:pPr marL="114300" lvl="1" indent="-114300" algn="l" defTabSz="666750">
            <a:lnSpc>
              <a:spcPct val="90000"/>
            </a:lnSpc>
            <a:spcBef>
              <a:spcPct val="0"/>
            </a:spcBef>
            <a:spcAft>
              <a:spcPct val="15000"/>
            </a:spcAft>
            <a:buChar char="•"/>
          </a:pPr>
          <a:r>
            <a:rPr lang="en-CA" sz="1500" kern="1200" dirty="0"/>
            <a:t>S&amp;P Global evaluates potential acquisitions based on their strategic fit, financial viability, and potential for value creation, considering market conditions and regulatory considerations.</a:t>
          </a:r>
          <a:endParaRPr lang="en-US" sz="1500" kern="1200" dirty="0"/>
        </a:p>
      </dsp:txBody>
      <dsp:txXfrm>
        <a:off x="0" y="4076795"/>
        <a:ext cx="8001355" cy="2362500"/>
      </dsp:txXfrm>
    </dsp:sp>
    <dsp:sp modelId="{A2E01EDE-BC03-814E-B98F-CA87575C203D}">
      <dsp:nvSpPr>
        <dsp:cNvPr id="0" name=""/>
        <dsp:cNvSpPr/>
      </dsp:nvSpPr>
      <dsp:spPr>
        <a:xfrm>
          <a:off x="400067" y="3855395"/>
          <a:ext cx="5600948" cy="442800"/>
        </a:xfrm>
        <a:prstGeom prst="roundRect">
          <a:avLst/>
        </a:prstGeom>
        <a:solidFill>
          <a:schemeClr val="accent2">
            <a:hueOff val="-1517361"/>
            <a:satOff val="-13717"/>
            <a:lumOff val="196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1703" tIns="0" rIns="211703" bIns="0" numCol="1" spcCol="1270" anchor="ctr" anchorCtr="0">
          <a:noAutofit/>
        </a:bodyPr>
        <a:lstStyle/>
        <a:p>
          <a:pPr marL="0" lvl="0" indent="0" algn="l" defTabSz="666750">
            <a:lnSpc>
              <a:spcPct val="90000"/>
            </a:lnSpc>
            <a:spcBef>
              <a:spcPct val="0"/>
            </a:spcBef>
            <a:spcAft>
              <a:spcPct val="35000"/>
            </a:spcAft>
            <a:buNone/>
          </a:pPr>
          <a:r>
            <a:rPr lang="en-CA" sz="1500" b="1" u="sng" kern="1200"/>
            <a:t>Selective Acquisitions:</a:t>
          </a:r>
          <a:endParaRPr lang="en-US" sz="1500" kern="1200"/>
        </a:p>
      </dsp:txBody>
      <dsp:txXfrm>
        <a:off x="421683" y="3877011"/>
        <a:ext cx="5557716" cy="3995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01AA16-E8D5-F84B-92C8-C13358E9D1B2}">
      <dsp:nvSpPr>
        <dsp:cNvPr id="0" name=""/>
        <dsp:cNvSpPr/>
      </dsp:nvSpPr>
      <dsp:spPr>
        <a:xfrm>
          <a:off x="0" y="0"/>
          <a:ext cx="4515415" cy="110079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kern="1200"/>
            <a:t>Facebook Prophet</a:t>
          </a:r>
          <a:r>
            <a:rPr lang="en-US" sz="1100" kern="1200"/>
            <a:t>: An open-source library for time series data forecasting, utilizing an additive regression model.</a:t>
          </a:r>
          <a:endParaRPr lang="en-CA" sz="1100" kern="1200"/>
        </a:p>
      </dsp:txBody>
      <dsp:txXfrm>
        <a:off x="32241" y="32241"/>
        <a:ext cx="3327570" cy="1036315"/>
      </dsp:txXfrm>
    </dsp:sp>
    <dsp:sp modelId="{B41A35E5-84EA-4142-8CF4-FBF45BDE4F43}">
      <dsp:nvSpPr>
        <dsp:cNvPr id="0" name=""/>
        <dsp:cNvSpPr/>
      </dsp:nvSpPr>
      <dsp:spPr>
        <a:xfrm>
          <a:off x="398419" y="1284263"/>
          <a:ext cx="4515415" cy="110079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kern="1200"/>
            <a:t>Capabilities</a:t>
          </a:r>
          <a:r>
            <a:rPr lang="en-US" sz="1100" kern="1200"/>
            <a:t>: Analyzes market values and facilitates future predictions for individuals and businesses.</a:t>
          </a:r>
          <a:endParaRPr lang="en-CA" sz="1100" kern="1200"/>
        </a:p>
      </dsp:txBody>
      <dsp:txXfrm>
        <a:off x="430660" y="1316504"/>
        <a:ext cx="3336996" cy="1036315"/>
      </dsp:txXfrm>
    </dsp:sp>
    <dsp:sp modelId="{49E5B3E6-7C69-B847-ABDD-5F2A2345DFB1}">
      <dsp:nvSpPr>
        <dsp:cNvPr id="0" name=""/>
        <dsp:cNvSpPr/>
      </dsp:nvSpPr>
      <dsp:spPr>
        <a:xfrm>
          <a:off x="796838" y="2568526"/>
          <a:ext cx="4515415" cy="110079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kern="1200"/>
            <a:t>Features: </a:t>
          </a:r>
          <a:r>
            <a:rPr lang="en-US" sz="1100" kern="1200"/>
            <a:t>Uses additive modelling to anticipate and includes nonlinear trends, daily, weekly, and yearly seasonality, as well as holiday effects.  Ideal for large amounts of historical data and time series data with seasonal impacts.</a:t>
          </a:r>
        </a:p>
        <a:p>
          <a:pPr marL="0" lvl="0" indent="0" algn="l" defTabSz="488950">
            <a:lnSpc>
              <a:spcPct val="90000"/>
            </a:lnSpc>
            <a:spcBef>
              <a:spcPct val="0"/>
            </a:spcBef>
            <a:spcAft>
              <a:spcPct val="35000"/>
            </a:spcAft>
            <a:buNone/>
          </a:pPr>
          <a:endParaRPr lang="en-CA" sz="1100" kern="1200"/>
        </a:p>
      </dsp:txBody>
      <dsp:txXfrm>
        <a:off x="829079" y="2600767"/>
        <a:ext cx="3336996" cy="1036315"/>
      </dsp:txXfrm>
    </dsp:sp>
    <dsp:sp modelId="{10B580EE-D582-BF49-8FAA-E91768CEA58D}">
      <dsp:nvSpPr>
        <dsp:cNvPr id="0" name=""/>
        <dsp:cNvSpPr/>
      </dsp:nvSpPr>
      <dsp:spPr>
        <a:xfrm>
          <a:off x="3799897" y="834771"/>
          <a:ext cx="715518" cy="715518"/>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CA" sz="3600" kern="1200"/>
        </a:p>
      </dsp:txBody>
      <dsp:txXfrm>
        <a:off x="3960889" y="834771"/>
        <a:ext cx="393534" cy="538427"/>
      </dsp:txXfrm>
    </dsp:sp>
    <dsp:sp modelId="{78B0331B-0857-6A4C-9026-491204CCBC64}">
      <dsp:nvSpPr>
        <dsp:cNvPr id="0" name=""/>
        <dsp:cNvSpPr/>
      </dsp:nvSpPr>
      <dsp:spPr>
        <a:xfrm>
          <a:off x="4198316" y="2111695"/>
          <a:ext cx="715518" cy="715518"/>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CA" sz="3600" kern="1200"/>
        </a:p>
      </dsp:txBody>
      <dsp:txXfrm>
        <a:off x="4359308" y="2111695"/>
        <a:ext cx="393534" cy="53842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71B37D-D62F-4988-B4C3-E09FEFBF1BD6}">
      <dsp:nvSpPr>
        <dsp:cNvPr id="0" name=""/>
        <dsp:cNvSpPr/>
      </dsp:nvSpPr>
      <dsp:spPr>
        <a:xfrm>
          <a:off x="76087" y="1302352"/>
          <a:ext cx="1043700" cy="10437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C5CBE6-5122-48CD-90EB-C49D29B49A89}">
      <dsp:nvSpPr>
        <dsp:cNvPr id="0" name=""/>
        <dsp:cNvSpPr/>
      </dsp:nvSpPr>
      <dsp:spPr>
        <a:xfrm>
          <a:off x="295264" y="1521529"/>
          <a:ext cx="605346" cy="6053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12DC1B-B8FE-4EBC-A486-49A603B67363}">
      <dsp:nvSpPr>
        <dsp:cNvPr id="0" name=""/>
        <dsp:cNvSpPr/>
      </dsp:nvSpPr>
      <dsp:spPr>
        <a:xfrm>
          <a:off x="1343437" y="1302352"/>
          <a:ext cx="2460150" cy="1043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dirty="0"/>
            <a:t>Considering the optimistic prognosis for SPGI stock, we strongly advise purchasing and keeping it. Our estimate predicts that it will rise beyond $470 USD in less than a year.</a:t>
          </a:r>
        </a:p>
        <a:p>
          <a:pPr marL="0" lvl="0" indent="0" algn="l" defTabSz="889000">
            <a:lnSpc>
              <a:spcPct val="100000"/>
            </a:lnSpc>
            <a:spcBef>
              <a:spcPct val="0"/>
            </a:spcBef>
            <a:spcAft>
              <a:spcPct val="35000"/>
            </a:spcAft>
            <a:buNone/>
          </a:pPr>
          <a:endParaRPr lang="en-CA" sz="2000" kern="1200" dirty="0"/>
        </a:p>
      </dsp:txBody>
      <dsp:txXfrm>
        <a:off x="1343437" y="1302352"/>
        <a:ext cx="2460150" cy="1043700"/>
      </dsp:txXfrm>
    </dsp:sp>
    <dsp:sp modelId="{F535F805-F4CD-435F-AB2E-122E054EE9EC}">
      <dsp:nvSpPr>
        <dsp:cNvPr id="0" name=""/>
        <dsp:cNvSpPr/>
      </dsp:nvSpPr>
      <dsp:spPr>
        <a:xfrm>
          <a:off x="4232249" y="1302352"/>
          <a:ext cx="1043700" cy="10437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3FD15D-B238-4614-8F0D-BFE0B88EE949}">
      <dsp:nvSpPr>
        <dsp:cNvPr id="0" name=""/>
        <dsp:cNvSpPr/>
      </dsp:nvSpPr>
      <dsp:spPr>
        <a:xfrm>
          <a:off x="4451426" y="1521529"/>
          <a:ext cx="605346" cy="6053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8D5C62-F5D7-43E2-A62A-E5F31DA33B49}">
      <dsp:nvSpPr>
        <dsp:cNvPr id="0" name=""/>
        <dsp:cNvSpPr/>
      </dsp:nvSpPr>
      <dsp:spPr>
        <a:xfrm>
          <a:off x="5499600" y="1302352"/>
          <a:ext cx="2460150" cy="1043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dirty="0"/>
            <a:t>
The firm is a desirable place to invest because of its strong market position and broad portfolio. Consistent sales growth, acquisitions, and partnerships point to a positive prognosis.</a:t>
          </a:r>
        </a:p>
        <a:p>
          <a:pPr marL="0" lvl="0" indent="0" algn="l" defTabSz="889000">
            <a:lnSpc>
              <a:spcPct val="100000"/>
            </a:lnSpc>
            <a:spcBef>
              <a:spcPct val="0"/>
            </a:spcBef>
            <a:spcAft>
              <a:spcPct val="35000"/>
            </a:spcAft>
            <a:buNone/>
          </a:pPr>
          <a:endParaRPr lang="en-CA" sz="2000" kern="1200" dirty="0"/>
        </a:p>
      </dsp:txBody>
      <dsp:txXfrm>
        <a:off x="5499600" y="1302352"/>
        <a:ext cx="2460150" cy="1043700"/>
      </dsp:txXfrm>
    </dsp:sp>
    <dsp:sp modelId="{2D2EAE00-E5AC-4381-A268-3C290775A93F}">
      <dsp:nvSpPr>
        <dsp:cNvPr id="0" name=""/>
        <dsp:cNvSpPr/>
      </dsp:nvSpPr>
      <dsp:spPr>
        <a:xfrm>
          <a:off x="8388412" y="1302352"/>
          <a:ext cx="1043700" cy="10437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BD32DB-6EE6-4627-88DB-F819F88D4215}">
      <dsp:nvSpPr>
        <dsp:cNvPr id="0" name=""/>
        <dsp:cNvSpPr/>
      </dsp:nvSpPr>
      <dsp:spPr>
        <a:xfrm>
          <a:off x="8607589" y="1521529"/>
          <a:ext cx="605346" cy="6053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74043E-B04A-4569-88B7-4D894DDC4CA5}">
      <dsp:nvSpPr>
        <dsp:cNvPr id="0" name=""/>
        <dsp:cNvSpPr/>
      </dsp:nvSpPr>
      <dsp:spPr>
        <a:xfrm>
          <a:off x="9655762" y="1302352"/>
          <a:ext cx="2460150" cy="1043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dirty="0"/>
            <a:t>
Holding current SPGI holdings and purchasing may be explored, but careful observation of market dynamics and business advancements is essential.</a:t>
          </a:r>
        </a:p>
        <a:p>
          <a:pPr marL="0" lvl="0" indent="0" algn="l" defTabSz="889000">
            <a:lnSpc>
              <a:spcPct val="100000"/>
            </a:lnSpc>
            <a:spcBef>
              <a:spcPct val="0"/>
            </a:spcBef>
            <a:spcAft>
              <a:spcPct val="35000"/>
            </a:spcAft>
            <a:buNone/>
          </a:pPr>
          <a:endParaRPr lang="en-CA" sz="2000" kern="1200" dirty="0"/>
        </a:p>
      </dsp:txBody>
      <dsp:txXfrm>
        <a:off x="9655762" y="1302352"/>
        <a:ext cx="2460150" cy="10437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AE610F-9BDE-A344-836B-9094992E8E22}" type="datetimeFigureOut">
              <a:rPr lang="en-US" smtClean="0"/>
              <a:t>4/18/24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BB6ACD-B58B-3746-B678-C0FB1B228758}" type="slidenum">
              <a:rPr lang="en-US" smtClean="0"/>
              <a:t>‹#›</a:t>
            </a:fld>
            <a:endParaRPr lang="en-US"/>
          </a:p>
        </p:txBody>
      </p:sp>
    </p:spTree>
    <p:extLst>
      <p:ext uri="{BB962C8B-B14F-4D97-AF65-F5344CB8AC3E}">
        <p14:creationId xmlns:p14="http://schemas.microsoft.com/office/powerpoint/2010/main" val="1557472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BB6ACD-B58B-3746-B678-C0FB1B228758}" type="slidenum">
              <a:rPr lang="en-US" smtClean="0"/>
              <a:t>1</a:t>
            </a:fld>
            <a:endParaRPr lang="en-US"/>
          </a:p>
        </p:txBody>
      </p:sp>
    </p:spTree>
    <p:extLst>
      <p:ext uri="{BB962C8B-B14F-4D97-AF65-F5344CB8AC3E}">
        <p14:creationId xmlns:p14="http://schemas.microsoft.com/office/powerpoint/2010/main" val="4179343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BB6ACD-B58B-3746-B678-C0FB1B228758}" type="slidenum">
              <a:rPr lang="en-US" smtClean="0"/>
              <a:t>5</a:t>
            </a:fld>
            <a:endParaRPr lang="en-US"/>
          </a:p>
        </p:txBody>
      </p:sp>
    </p:spTree>
    <p:extLst>
      <p:ext uri="{BB962C8B-B14F-4D97-AF65-F5344CB8AC3E}">
        <p14:creationId xmlns:p14="http://schemas.microsoft.com/office/powerpoint/2010/main" val="2107524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BB6ACD-B58B-3746-B678-C0FB1B228758}" type="slidenum">
              <a:rPr lang="en-US" smtClean="0"/>
              <a:t>9</a:t>
            </a:fld>
            <a:endParaRPr lang="en-US"/>
          </a:p>
        </p:txBody>
      </p:sp>
    </p:spTree>
    <p:extLst>
      <p:ext uri="{BB962C8B-B14F-4D97-AF65-F5344CB8AC3E}">
        <p14:creationId xmlns:p14="http://schemas.microsoft.com/office/powerpoint/2010/main" val="1525994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BB6ACD-B58B-3746-B678-C0FB1B228758}" type="slidenum">
              <a:rPr lang="en-US" smtClean="0"/>
              <a:t>15</a:t>
            </a:fld>
            <a:endParaRPr lang="en-US"/>
          </a:p>
        </p:txBody>
      </p:sp>
    </p:spTree>
    <p:extLst>
      <p:ext uri="{BB962C8B-B14F-4D97-AF65-F5344CB8AC3E}">
        <p14:creationId xmlns:p14="http://schemas.microsoft.com/office/powerpoint/2010/main" val="1466989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BB6ACD-B58B-3746-B678-C0FB1B228758}" type="slidenum">
              <a:rPr lang="en-US" smtClean="0"/>
              <a:t>16</a:t>
            </a:fld>
            <a:endParaRPr lang="en-US"/>
          </a:p>
        </p:txBody>
      </p:sp>
    </p:spTree>
    <p:extLst>
      <p:ext uri="{BB962C8B-B14F-4D97-AF65-F5344CB8AC3E}">
        <p14:creationId xmlns:p14="http://schemas.microsoft.com/office/powerpoint/2010/main" val="519188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4A6213C-5878-4562-9BA1-C716CD1008D4}" type="slidenum">
              <a:rPr lang="en-CA" smtClean="0"/>
              <a:t>19</a:t>
            </a:fld>
            <a:endParaRPr lang="en-CA"/>
          </a:p>
        </p:txBody>
      </p:sp>
    </p:spTree>
    <p:extLst>
      <p:ext uri="{BB962C8B-B14F-4D97-AF65-F5344CB8AC3E}">
        <p14:creationId xmlns:p14="http://schemas.microsoft.com/office/powerpoint/2010/main" val="3644373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10" name="Freeform 6" title="Page Number Shape">
            <a:extLst>
              <a:ext uri="{FF2B5EF4-FFF2-40B4-BE49-F238E27FC236}">
                <a16:creationId xmlns:a16="http://schemas.microsoft.com/office/drawing/2014/main" id="{DD4C4B28-6B4B-4445-8535-F516D74E4AA9}"/>
              </a:ext>
            </a:extLst>
          </p:cNvPr>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2" name="Straight Connector 11" title="Verticle Rule Line">
            <a:extLst>
              <a:ext uri="{FF2B5EF4-FFF2-40B4-BE49-F238E27FC236}">
                <a16:creationId xmlns:a16="http://schemas.microsoft.com/office/drawing/2014/main" id="{0CB1C732-7193-4253-8746-850D090A6B4E}"/>
              </a:ext>
            </a:extLst>
          </p:cNvPr>
          <p:cNvCxnSpPr>
            <a:cxnSpLocks/>
          </p:cNvCxnSpPr>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3AA199-952B-427F-A5BE-B97D25FD0733}"/>
              </a:ext>
            </a:extLst>
          </p:cNvPr>
          <p:cNvSpPr>
            <a:spLocks noGrp="1"/>
          </p:cNvSpPr>
          <p:nvPr>
            <p:ph type="ctrTitle"/>
          </p:nvPr>
        </p:nvSpPr>
        <p:spPr>
          <a:xfrm>
            <a:off x="1078992" y="1143000"/>
            <a:ext cx="6720840" cy="3730752"/>
          </a:xfrm>
        </p:spPr>
        <p:txBody>
          <a:bodyPr anchor="t">
            <a:normAutofit/>
          </a:bodyPr>
          <a:lstStyle>
            <a:lvl1pPr algn="l">
              <a:defRPr sz="72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A1AA393-A876-475F-A05B-1CCAB6C1F089}"/>
              </a:ext>
            </a:extLst>
          </p:cNvPr>
          <p:cNvSpPr>
            <a:spLocks noGrp="1"/>
          </p:cNvSpPr>
          <p:nvPr>
            <p:ph type="subTitle" idx="1"/>
          </p:nvPr>
        </p:nvSpPr>
        <p:spPr>
          <a:xfrm>
            <a:off x="1078992" y="5010912"/>
            <a:ext cx="6720840" cy="704088"/>
          </a:xfrm>
        </p:spPr>
        <p:txBody>
          <a:bodyPr>
            <a:normAutofit/>
          </a:bodyPr>
          <a:lstStyle>
            <a:lvl1pPr marL="0" indent="0" algn="l">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3395621-D631-4F31-AEEF-C8574E507372}"/>
              </a:ext>
            </a:extLst>
          </p:cNvPr>
          <p:cNvSpPr>
            <a:spLocks noGrp="1"/>
          </p:cNvSpPr>
          <p:nvPr>
            <p:ph type="dt" sz="half" idx="10"/>
          </p:nvPr>
        </p:nvSpPr>
        <p:spPr>
          <a:xfrm>
            <a:off x="8286356" y="6007608"/>
            <a:ext cx="3143643" cy="365125"/>
          </a:xfrm>
        </p:spPr>
        <p:txBody>
          <a:bodyPr/>
          <a:lstStyle/>
          <a:p>
            <a:fld id="{53BEF823-48A5-43FC-BE03-E79964288B41}" type="datetimeFigureOut">
              <a:rPr lang="en-US" smtClean="0"/>
              <a:t>4/18/24</a:t>
            </a:fld>
            <a:endParaRPr lang="en-US" dirty="0"/>
          </a:p>
        </p:txBody>
      </p:sp>
      <p:sp>
        <p:nvSpPr>
          <p:cNvPr id="5" name="Footer Placeholder 4">
            <a:extLst>
              <a:ext uri="{FF2B5EF4-FFF2-40B4-BE49-F238E27FC236}">
                <a16:creationId xmlns:a16="http://schemas.microsoft.com/office/drawing/2014/main" id="{305EE125-77AD-4E23-AFB7-C5CFDEACACF1}"/>
              </a:ext>
            </a:extLst>
          </p:cNvPr>
          <p:cNvSpPr>
            <a:spLocks noGrp="1"/>
          </p:cNvSpPr>
          <p:nvPr>
            <p:ph type="ftr" sz="quarter" idx="11"/>
          </p:nvPr>
        </p:nvSpPr>
        <p:spPr>
          <a:xfrm>
            <a:off x="1078991" y="6007608"/>
            <a:ext cx="6720837" cy="365125"/>
          </a:xfrm>
        </p:spPr>
        <p:txBody>
          <a:bodyPr/>
          <a:lstStyle/>
          <a:p>
            <a:endParaRPr lang="en-US" dirty="0"/>
          </a:p>
        </p:txBody>
      </p:sp>
      <p:sp>
        <p:nvSpPr>
          <p:cNvPr id="6" name="Slide Number Placeholder 5">
            <a:extLst>
              <a:ext uri="{FF2B5EF4-FFF2-40B4-BE49-F238E27FC236}">
                <a16:creationId xmlns:a16="http://schemas.microsoft.com/office/drawing/2014/main" id="{DC569682-B530-4F52-87B9-39464A0930B3}"/>
              </a:ext>
            </a:extLst>
          </p:cNvPr>
          <p:cNvSpPr>
            <a:spLocks noGrp="1"/>
          </p:cNvSpPr>
          <p:nvPr>
            <p:ph type="sldNum" sz="quarter" idx="12"/>
          </p:nvPr>
        </p:nvSpPr>
        <p:spPr/>
        <p:txBody>
          <a:bodyPr/>
          <a:lstStyle>
            <a:lvl1pPr algn="ctr">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8828058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59FCF-ACDF-495D-ACFA-15FCAC9EAE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3786E3-AB17-427E-8EF8-7FCB671A11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33B4E9-7A16-448C-8BE6-B14941A34857}"/>
              </a:ext>
            </a:extLst>
          </p:cNvPr>
          <p:cNvSpPr>
            <a:spLocks noGrp="1"/>
          </p:cNvSpPr>
          <p:nvPr>
            <p:ph type="dt" sz="half" idx="10"/>
          </p:nvPr>
        </p:nvSpPr>
        <p:spPr/>
        <p:txBody>
          <a:bodyPr/>
          <a:lstStyle/>
          <a:p>
            <a:pPr algn="r"/>
            <a:fld id="{53BEF823-48A5-43FC-BE03-E79964288B41}" type="datetimeFigureOut">
              <a:rPr lang="en-US" smtClean="0"/>
              <a:pPr algn="r"/>
              <a:t>4/18/24</a:t>
            </a:fld>
            <a:endParaRPr lang="en-US" dirty="0"/>
          </a:p>
        </p:txBody>
      </p:sp>
      <p:sp>
        <p:nvSpPr>
          <p:cNvPr id="8" name="Footer Placeholder 7">
            <a:extLst>
              <a:ext uri="{FF2B5EF4-FFF2-40B4-BE49-F238E27FC236}">
                <a16:creationId xmlns:a16="http://schemas.microsoft.com/office/drawing/2014/main" id="{579212F5-5835-49FF-836F-5E3008A0EDB1}"/>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DE9D492B-E5EE-4D24-A087-57D739CFACE8}"/>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817240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31E395-94BD-4E79-8E42-9CD4EB33CA60}"/>
              </a:ext>
            </a:extLst>
          </p:cNvPr>
          <p:cNvSpPr>
            <a:spLocks noGrp="1"/>
          </p:cNvSpPr>
          <p:nvPr>
            <p:ph type="title" orient="vert"/>
          </p:nvPr>
        </p:nvSpPr>
        <p:spPr>
          <a:xfrm>
            <a:off x="8475542" y="758952"/>
            <a:ext cx="2954458" cy="4986002"/>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79AA8A4-66BC-4E80-ABE3-F533F82B88CA}"/>
              </a:ext>
            </a:extLst>
          </p:cNvPr>
          <p:cNvSpPr>
            <a:spLocks noGrp="1"/>
          </p:cNvSpPr>
          <p:nvPr>
            <p:ph type="body" orient="vert" idx="1"/>
          </p:nvPr>
        </p:nvSpPr>
        <p:spPr>
          <a:xfrm>
            <a:off x="758952" y="758952"/>
            <a:ext cx="7407586" cy="49860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DDA4EA6-6A1A-48ED-9D79-A438561C7E79}"/>
              </a:ext>
            </a:extLst>
          </p:cNvPr>
          <p:cNvSpPr>
            <a:spLocks noGrp="1"/>
          </p:cNvSpPr>
          <p:nvPr>
            <p:ph type="dt" sz="half" idx="10"/>
          </p:nvPr>
        </p:nvSpPr>
        <p:spPr/>
        <p:txBody>
          <a:bodyPr/>
          <a:lstStyle/>
          <a:p>
            <a:pPr algn="r"/>
            <a:fld id="{53BEF823-48A5-43FC-BE03-E79964288B41}" type="datetimeFigureOut">
              <a:rPr lang="en-US" smtClean="0"/>
              <a:pPr algn="r"/>
              <a:t>4/18/24</a:t>
            </a:fld>
            <a:endParaRPr lang="en-US" dirty="0"/>
          </a:p>
        </p:txBody>
      </p:sp>
      <p:sp>
        <p:nvSpPr>
          <p:cNvPr id="8" name="Footer Placeholder 7">
            <a:extLst>
              <a:ext uri="{FF2B5EF4-FFF2-40B4-BE49-F238E27FC236}">
                <a16:creationId xmlns:a16="http://schemas.microsoft.com/office/drawing/2014/main" id="{F049B2BA-9250-4EBF-8820-10BDA5C1C62B}"/>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1F914475-55F3-4C46-BAE2-E4D93E9E3781}"/>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050254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351BD-5252-4168-A69E-C6864AE297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748EEE-19C9-493B-836D-73B9E4A0BE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FA6BFE-11ED-4FB4-9F65-508B5B0F0DD3}"/>
              </a:ext>
            </a:extLst>
          </p:cNvPr>
          <p:cNvSpPr>
            <a:spLocks noGrp="1"/>
          </p:cNvSpPr>
          <p:nvPr>
            <p:ph type="dt" sz="half" idx="10"/>
          </p:nvPr>
        </p:nvSpPr>
        <p:spPr/>
        <p:txBody>
          <a:bodyPr/>
          <a:lstStyle/>
          <a:p>
            <a:pPr algn="r"/>
            <a:fld id="{53BEF823-48A5-43FC-BE03-E79964288B41}" type="datetimeFigureOut">
              <a:rPr lang="en-US" smtClean="0"/>
              <a:pPr algn="r"/>
              <a:t>4/18/24</a:t>
            </a:fld>
            <a:endParaRPr lang="en-US" dirty="0"/>
          </a:p>
        </p:txBody>
      </p:sp>
      <p:sp>
        <p:nvSpPr>
          <p:cNvPr id="8" name="Footer Placeholder 7">
            <a:extLst>
              <a:ext uri="{FF2B5EF4-FFF2-40B4-BE49-F238E27FC236}">
                <a16:creationId xmlns:a16="http://schemas.microsoft.com/office/drawing/2014/main" id="{F90F536E-BEFF-4E0D-B4EC-39DE28C67CC3}"/>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36EE02AF-6FE1-4972-BD48-A82499AD67F6}"/>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152876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52EE-D9FC-4E51-9BFF-141F9192339F}"/>
              </a:ext>
            </a:extLst>
          </p:cNvPr>
          <p:cNvSpPr>
            <a:spLocks noGrp="1"/>
          </p:cNvSpPr>
          <p:nvPr>
            <p:ph type="title"/>
          </p:nvPr>
        </p:nvSpPr>
        <p:spPr>
          <a:xfrm>
            <a:off x="763051" y="2414016"/>
            <a:ext cx="10666949" cy="3099816"/>
          </a:xfrm>
        </p:spPr>
        <p:txBody>
          <a:bodyPr anchor="t"/>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1E086C4-4949-4E7A-A182-6709496A1C38}"/>
              </a:ext>
            </a:extLst>
          </p:cNvPr>
          <p:cNvSpPr>
            <a:spLocks noGrp="1"/>
          </p:cNvSpPr>
          <p:nvPr>
            <p:ph type="body" idx="1"/>
          </p:nvPr>
        </p:nvSpPr>
        <p:spPr>
          <a:xfrm>
            <a:off x="758952" y="1389888"/>
            <a:ext cx="10671048" cy="822960"/>
          </a:xfrm>
        </p:spPr>
        <p:txBody>
          <a:bodyPr anchor="ctr">
            <a:normAutofit/>
          </a:bodyPr>
          <a:lstStyle>
            <a:lvl1pPr marL="0" indent="0">
              <a:buNone/>
              <a:defRPr sz="2000" i="1">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3D12BC88-6A2B-4851-9568-23A4B74D9F98}"/>
              </a:ext>
            </a:extLst>
          </p:cNvPr>
          <p:cNvSpPr>
            <a:spLocks noGrp="1"/>
          </p:cNvSpPr>
          <p:nvPr>
            <p:ph type="dt" sz="half" idx="10"/>
          </p:nvPr>
        </p:nvSpPr>
        <p:spPr/>
        <p:txBody>
          <a:bodyPr/>
          <a:lstStyle/>
          <a:p>
            <a:pPr algn="r"/>
            <a:fld id="{53BEF823-48A5-43FC-BE03-E79964288B41}" type="datetimeFigureOut">
              <a:rPr lang="en-US" smtClean="0"/>
              <a:pPr algn="r"/>
              <a:t>4/18/24</a:t>
            </a:fld>
            <a:endParaRPr lang="en-US" dirty="0"/>
          </a:p>
        </p:txBody>
      </p:sp>
      <p:sp>
        <p:nvSpPr>
          <p:cNvPr id="8" name="Footer Placeholder 7">
            <a:extLst>
              <a:ext uri="{FF2B5EF4-FFF2-40B4-BE49-F238E27FC236}">
                <a16:creationId xmlns:a16="http://schemas.microsoft.com/office/drawing/2014/main" id="{D882CFE5-65C3-4F46-9141-4645455947D2}"/>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5321B390-4E13-4481-AC02-FF126656C4C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725354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0E02F8-47BB-4D30-8EFE-69C9222D9EC4}"/>
              </a:ext>
            </a:extLst>
          </p:cNvPr>
          <p:cNvSpPr>
            <a:spLocks noGrp="1"/>
          </p:cNvSpPr>
          <p:nvPr>
            <p:ph sz="half" idx="1"/>
          </p:nvPr>
        </p:nvSpPr>
        <p:spPr>
          <a:xfrm>
            <a:off x="5184648" y="758952"/>
            <a:ext cx="6245352" cy="2240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A844D33-6BF0-4205-A542-8537E3515938}"/>
              </a:ext>
            </a:extLst>
          </p:cNvPr>
          <p:cNvSpPr>
            <a:spLocks noGrp="1"/>
          </p:cNvSpPr>
          <p:nvPr>
            <p:ph sz="half" idx="2"/>
          </p:nvPr>
        </p:nvSpPr>
        <p:spPr>
          <a:xfrm>
            <a:off x="5184647" y="3273551"/>
            <a:ext cx="6245351" cy="2240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a:extLst>
              <a:ext uri="{FF2B5EF4-FFF2-40B4-BE49-F238E27FC236}">
                <a16:creationId xmlns:a16="http://schemas.microsoft.com/office/drawing/2014/main" id="{D6953A83-D2BE-4015-8D64-BE93DDFE5D21}"/>
              </a:ext>
            </a:extLst>
          </p:cNvPr>
          <p:cNvSpPr>
            <a:spLocks noGrp="1"/>
          </p:cNvSpPr>
          <p:nvPr>
            <p:ph type="dt" sz="half" idx="10"/>
          </p:nvPr>
        </p:nvSpPr>
        <p:spPr/>
        <p:txBody>
          <a:bodyPr/>
          <a:lstStyle/>
          <a:p>
            <a:pPr algn="r"/>
            <a:fld id="{53BEF823-48A5-43FC-BE03-E79964288B41}" type="datetimeFigureOut">
              <a:rPr lang="en-US" smtClean="0"/>
              <a:pPr algn="r"/>
              <a:t>4/18/24</a:t>
            </a:fld>
            <a:endParaRPr lang="en-US" dirty="0"/>
          </a:p>
        </p:txBody>
      </p:sp>
      <p:sp>
        <p:nvSpPr>
          <p:cNvPr id="10" name="Footer Placeholder 9">
            <a:extLst>
              <a:ext uri="{FF2B5EF4-FFF2-40B4-BE49-F238E27FC236}">
                <a16:creationId xmlns:a16="http://schemas.microsoft.com/office/drawing/2014/main" id="{BA849E67-05F9-4033-B033-74D6B8C8E77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DFAAC6AA-CFFB-438F-9327-DDB023E2E14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5" name="Title 4">
            <a:extLst>
              <a:ext uri="{FF2B5EF4-FFF2-40B4-BE49-F238E27FC236}">
                <a16:creationId xmlns:a16="http://schemas.microsoft.com/office/drawing/2014/main" id="{BA4960CB-ABA7-4442-AB15-FE444F23C6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9445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348291-9C7D-407E-8D07-FA3A323EA973}"/>
              </a:ext>
            </a:extLst>
          </p:cNvPr>
          <p:cNvSpPr>
            <a:spLocks noGrp="1"/>
          </p:cNvSpPr>
          <p:nvPr>
            <p:ph type="body" idx="1"/>
          </p:nvPr>
        </p:nvSpPr>
        <p:spPr>
          <a:xfrm>
            <a:off x="5184648" y="758952"/>
            <a:ext cx="6245352"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A192D2-8BA6-4A4D-814D-AD37A2A10AC8}"/>
              </a:ext>
            </a:extLst>
          </p:cNvPr>
          <p:cNvSpPr>
            <a:spLocks noGrp="1"/>
          </p:cNvSpPr>
          <p:nvPr>
            <p:ph sz="half" idx="2"/>
          </p:nvPr>
        </p:nvSpPr>
        <p:spPr>
          <a:xfrm>
            <a:off x="5190323" y="1377198"/>
            <a:ext cx="6239675"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6FD4BC-C948-41C4-BA24-5D26147E1C97}"/>
              </a:ext>
            </a:extLst>
          </p:cNvPr>
          <p:cNvSpPr>
            <a:spLocks noGrp="1"/>
          </p:cNvSpPr>
          <p:nvPr>
            <p:ph type="body" sz="quarter" idx="3"/>
          </p:nvPr>
        </p:nvSpPr>
        <p:spPr>
          <a:xfrm>
            <a:off x="5184647" y="3319548"/>
            <a:ext cx="6245351"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2E359C-F73D-4F1B-9F9A-6D628567105D}"/>
              </a:ext>
            </a:extLst>
          </p:cNvPr>
          <p:cNvSpPr>
            <a:spLocks noGrp="1"/>
          </p:cNvSpPr>
          <p:nvPr>
            <p:ph sz="quarter" idx="4"/>
          </p:nvPr>
        </p:nvSpPr>
        <p:spPr>
          <a:xfrm>
            <a:off x="5184646" y="3932372"/>
            <a:ext cx="6245352"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a:extLst>
              <a:ext uri="{FF2B5EF4-FFF2-40B4-BE49-F238E27FC236}">
                <a16:creationId xmlns:a16="http://schemas.microsoft.com/office/drawing/2014/main" id="{D76B63AE-38FF-40DD-A543-32DD98E6BDB2}"/>
              </a:ext>
            </a:extLst>
          </p:cNvPr>
          <p:cNvSpPr>
            <a:spLocks noGrp="1"/>
          </p:cNvSpPr>
          <p:nvPr>
            <p:ph type="title"/>
          </p:nvPr>
        </p:nvSpPr>
        <p:spPr/>
        <p:txBody>
          <a:bodyPr/>
          <a:lstStyle/>
          <a:p>
            <a:r>
              <a:rPr lang="en-US"/>
              <a:t>Click to edit Master title style</a:t>
            </a:r>
            <a:endParaRPr lang="en-US" dirty="0"/>
          </a:p>
        </p:txBody>
      </p:sp>
      <p:sp>
        <p:nvSpPr>
          <p:cNvPr id="12" name="Date Placeholder 11">
            <a:extLst>
              <a:ext uri="{FF2B5EF4-FFF2-40B4-BE49-F238E27FC236}">
                <a16:creationId xmlns:a16="http://schemas.microsoft.com/office/drawing/2014/main" id="{C686C0EB-E082-4BAB-99E8-B42F3C28B20F}"/>
              </a:ext>
            </a:extLst>
          </p:cNvPr>
          <p:cNvSpPr>
            <a:spLocks noGrp="1"/>
          </p:cNvSpPr>
          <p:nvPr>
            <p:ph type="dt" sz="half" idx="10"/>
          </p:nvPr>
        </p:nvSpPr>
        <p:spPr/>
        <p:txBody>
          <a:bodyPr/>
          <a:lstStyle/>
          <a:p>
            <a:pPr algn="r"/>
            <a:fld id="{53BEF823-48A5-43FC-BE03-E79964288B41}" type="datetimeFigureOut">
              <a:rPr lang="en-US" smtClean="0"/>
              <a:pPr algn="r"/>
              <a:t>4/18/24</a:t>
            </a:fld>
            <a:endParaRPr lang="en-US" dirty="0"/>
          </a:p>
        </p:txBody>
      </p:sp>
      <p:sp>
        <p:nvSpPr>
          <p:cNvPr id="13" name="Footer Placeholder 12">
            <a:extLst>
              <a:ext uri="{FF2B5EF4-FFF2-40B4-BE49-F238E27FC236}">
                <a16:creationId xmlns:a16="http://schemas.microsoft.com/office/drawing/2014/main" id="{B3CB0152-BA1F-48C7-A66F-3ADB51C94B97}"/>
              </a:ext>
            </a:extLst>
          </p:cNvPr>
          <p:cNvSpPr>
            <a:spLocks noGrp="1"/>
          </p:cNvSpPr>
          <p:nvPr>
            <p:ph type="ftr" sz="quarter" idx="11"/>
          </p:nvPr>
        </p:nvSpPr>
        <p:spPr/>
        <p:txBody>
          <a:bodyPr/>
          <a:lstStyle/>
          <a:p>
            <a:pPr algn="l"/>
            <a:endParaRPr lang="en-US" dirty="0"/>
          </a:p>
        </p:txBody>
      </p:sp>
      <p:sp>
        <p:nvSpPr>
          <p:cNvPr id="14" name="Slide Number Placeholder 13">
            <a:extLst>
              <a:ext uri="{FF2B5EF4-FFF2-40B4-BE49-F238E27FC236}">
                <a16:creationId xmlns:a16="http://schemas.microsoft.com/office/drawing/2014/main" id="{BD1C21B3-5CF6-415F-8295-EED3DF5CB55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045978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470D5-4EB9-4410-A8AE-6D85F19239FF}"/>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5887FB59-BA77-4864-B9E8-994851250CB4}"/>
              </a:ext>
            </a:extLst>
          </p:cNvPr>
          <p:cNvSpPr>
            <a:spLocks noGrp="1"/>
          </p:cNvSpPr>
          <p:nvPr>
            <p:ph type="dt" sz="half" idx="10"/>
          </p:nvPr>
        </p:nvSpPr>
        <p:spPr/>
        <p:txBody>
          <a:bodyPr/>
          <a:lstStyle/>
          <a:p>
            <a:pPr algn="r"/>
            <a:fld id="{53BEF823-48A5-43FC-BE03-E79964288B41}" type="datetimeFigureOut">
              <a:rPr lang="en-US" smtClean="0"/>
              <a:pPr algn="r"/>
              <a:t>4/18/24</a:t>
            </a:fld>
            <a:endParaRPr lang="en-US" dirty="0"/>
          </a:p>
        </p:txBody>
      </p:sp>
      <p:sp>
        <p:nvSpPr>
          <p:cNvPr id="7" name="Footer Placeholder 6">
            <a:extLst>
              <a:ext uri="{FF2B5EF4-FFF2-40B4-BE49-F238E27FC236}">
                <a16:creationId xmlns:a16="http://schemas.microsoft.com/office/drawing/2014/main" id="{B6F0BC0B-BA67-455B-B567-1473DF0628BE}"/>
              </a:ext>
            </a:extLst>
          </p:cNvPr>
          <p:cNvSpPr>
            <a:spLocks noGrp="1"/>
          </p:cNvSpPr>
          <p:nvPr>
            <p:ph type="ftr" sz="quarter" idx="11"/>
          </p:nvPr>
        </p:nvSpPr>
        <p:spPr/>
        <p:txBody>
          <a:bodyPr/>
          <a:lstStyle/>
          <a:p>
            <a:pPr algn="l"/>
            <a:endParaRPr lang="en-US" dirty="0"/>
          </a:p>
        </p:txBody>
      </p:sp>
      <p:sp>
        <p:nvSpPr>
          <p:cNvPr id="8" name="Slide Number Placeholder 7">
            <a:extLst>
              <a:ext uri="{FF2B5EF4-FFF2-40B4-BE49-F238E27FC236}">
                <a16:creationId xmlns:a16="http://schemas.microsoft.com/office/drawing/2014/main" id="{2CF0BCF3-6FB5-4529-AA6A-A31467351EF5}"/>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419646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BF1315B-6865-4A5A-91C1-B75339038903}"/>
              </a:ext>
            </a:extLst>
          </p:cNvPr>
          <p:cNvSpPr>
            <a:spLocks noGrp="1"/>
          </p:cNvSpPr>
          <p:nvPr>
            <p:ph type="dt" sz="half" idx="10"/>
          </p:nvPr>
        </p:nvSpPr>
        <p:spPr/>
        <p:txBody>
          <a:bodyPr/>
          <a:lstStyle/>
          <a:p>
            <a:pPr algn="r"/>
            <a:fld id="{53BEF823-48A5-43FC-BE03-E79964288B41}" type="datetimeFigureOut">
              <a:rPr lang="en-US" smtClean="0"/>
              <a:pPr algn="r"/>
              <a:t>4/18/24</a:t>
            </a:fld>
            <a:endParaRPr lang="en-US" dirty="0"/>
          </a:p>
        </p:txBody>
      </p:sp>
      <p:sp>
        <p:nvSpPr>
          <p:cNvPr id="6" name="Footer Placeholder 5">
            <a:extLst>
              <a:ext uri="{FF2B5EF4-FFF2-40B4-BE49-F238E27FC236}">
                <a16:creationId xmlns:a16="http://schemas.microsoft.com/office/drawing/2014/main" id="{DD536720-08C7-43DE-8EB5-CAB52D0E96B1}"/>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6D2477AF-B012-491C-AE42-22DE1203BE8D}"/>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859237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D183AC-72A9-43F5-A1B3-1D7A6A4C7EEB}"/>
              </a:ext>
            </a:extLst>
          </p:cNvPr>
          <p:cNvSpPr>
            <a:spLocks noGrp="1"/>
          </p:cNvSpPr>
          <p:nvPr>
            <p:ph idx="1"/>
          </p:nvPr>
        </p:nvSpPr>
        <p:spPr>
          <a:xfrm>
            <a:off x="5183188" y="758951"/>
            <a:ext cx="6245352" cy="4754881"/>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4045592-52ED-4270-ACBB-BCC528DAC407}"/>
              </a:ext>
            </a:extLst>
          </p:cNvPr>
          <p:cNvSpPr>
            <a:spLocks noGrp="1"/>
          </p:cNvSpPr>
          <p:nvPr>
            <p:ph type="body" sz="half" idx="2"/>
          </p:nvPr>
        </p:nvSpPr>
        <p:spPr>
          <a:xfrm>
            <a:off x="758953" y="3815080"/>
            <a:ext cx="3831336" cy="169875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99A93518-F9B5-418F-9883-BEF8359B045A}"/>
              </a:ext>
            </a:extLst>
          </p:cNvPr>
          <p:cNvSpPr>
            <a:spLocks noGrp="1"/>
          </p:cNvSpPr>
          <p:nvPr>
            <p:ph type="dt" sz="half" idx="10"/>
          </p:nvPr>
        </p:nvSpPr>
        <p:spPr/>
        <p:txBody>
          <a:bodyPr/>
          <a:lstStyle/>
          <a:p>
            <a:pPr algn="r"/>
            <a:fld id="{53BEF823-48A5-43FC-BE03-E79964288B41}" type="datetimeFigureOut">
              <a:rPr lang="en-US" smtClean="0"/>
              <a:pPr algn="r"/>
              <a:t>4/18/24</a:t>
            </a:fld>
            <a:endParaRPr lang="en-US" dirty="0"/>
          </a:p>
        </p:txBody>
      </p:sp>
      <p:sp>
        <p:nvSpPr>
          <p:cNvPr id="10" name="Footer Placeholder 9">
            <a:extLst>
              <a:ext uri="{FF2B5EF4-FFF2-40B4-BE49-F238E27FC236}">
                <a16:creationId xmlns:a16="http://schemas.microsoft.com/office/drawing/2014/main" id="{27B9FFE7-C4AB-425B-9B56-E412C72212A0}"/>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59231052-EBA8-4781-B28A-2FEA8BE523F3}"/>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CBDBF9E7-F686-4FA1-9BA5-69BDD014B0D3}"/>
              </a:ext>
            </a:extLst>
          </p:cNvPr>
          <p:cNvSpPr>
            <a:spLocks noGrp="1"/>
          </p:cNvSpPr>
          <p:nvPr>
            <p:ph type="title"/>
          </p:nvPr>
        </p:nvSpPr>
        <p:spPr>
          <a:xfrm>
            <a:off x="758952" y="758952"/>
            <a:ext cx="3831336" cy="2930179"/>
          </a:xfrm>
        </p:spPr>
        <p:txBody>
          <a:bodyPr/>
          <a:lstStyle/>
          <a:p>
            <a:r>
              <a:rPr lang="en-US"/>
              <a:t>Click to edit Master title style</a:t>
            </a:r>
            <a:endParaRPr lang="en-US" dirty="0"/>
          </a:p>
        </p:txBody>
      </p:sp>
    </p:spTree>
    <p:extLst>
      <p:ext uri="{BB962C8B-B14F-4D97-AF65-F5344CB8AC3E}">
        <p14:creationId xmlns:p14="http://schemas.microsoft.com/office/powerpoint/2010/main" val="3682241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116CF06-B27C-4DC4-981D-38E31997BD16}"/>
              </a:ext>
            </a:extLst>
          </p:cNvPr>
          <p:cNvSpPr>
            <a:spLocks noGrp="1"/>
          </p:cNvSpPr>
          <p:nvPr>
            <p:ph type="pic" idx="1"/>
          </p:nvPr>
        </p:nvSpPr>
        <p:spPr>
          <a:xfrm>
            <a:off x="5183188" y="758951"/>
            <a:ext cx="6245352" cy="475488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1976E66-2CB3-4F47-97F6-077C42818316}"/>
              </a:ext>
            </a:extLst>
          </p:cNvPr>
          <p:cNvSpPr>
            <a:spLocks noGrp="1"/>
          </p:cNvSpPr>
          <p:nvPr>
            <p:ph type="body" sz="half" idx="2"/>
          </p:nvPr>
        </p:nvSpPr>
        <p:spPr>
          <a:xfrm>
            <a:off x="758952" y="3794760"/>
            <a:ext cx="3831336" cy="1719072"/>
          </a:xfrm>
        </p:spPr>
        <p:txBody>
          <a:bodyPr>
            <a:normAutofit/>
          </a:bodyPr>
          <a:lstStyle>
            <a:lvl1pPr marL="0" indent="0">
              <a:buNone/>
              <a:defRPr sz="20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71414C9F-CBBD-4D5E-A831-BC0CDFEBCEF3}"/>
              </a:ext>
            </a:extLst>
          </p:cNvPr>
          <p:cNvSpPr>
            <a:spLocks noGrp="1"/>
          </p:cNvSpPr>
          <p:nvPr>
            <p:ph type="dt" sz="half" idx="10"/>
          </p:nvPr>
        </p:nvSpPr>
        <p:spPr/>
        <p:txBody>
          <a:bodyPr/>
          <a:lstStyle/>
          <a:p>
            <a:pPr algn="r"/>
            <a:fld id="{53BEF823-48A5-43FC-BE03-E79964288B41}" type="datetimeFigureOut">
              <a:rPr lang="en-US" smtClean="0"/>
              <a:pPr algn="r"/>
              <a:t>4/18/24</a:t>
            </a:fld>
            <a:endParaRPr lang="en-US" dirty="0"/>
          </a:p>
        </p:txBody>
      </p:sp>
      <p:sp>
        <p:nvSpPr>
          <p:cNvPr id="10" name="Footer Placeholder 9">
            <a:extLst>
              <a:ext uri="{FF2B5EF4-FFF2-40B4-BE49-F238E27FC236}">
                <a16:creationId xmlns:a16="http://schemas.microsoft.com/office/drawing/2014/main" id="{F58DC0C8-B580-442D-8DAC-4F0F869B1F1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1B0D29E8-DFEE-49AB-83AF-85FF25252A3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D0EAAF1B-6B6E-4D37-8F57-E403C6371A00}"/>
              </a:ext>
            </a:extLst>
          </p:cNvPr>
          <p:cNvSpPr>
            <a:spLocks noGrp="1"/>
          </p:cNvSpPr>
          <p:nvPr>
            <p:ph type="title"/>
          </p:nvPr>
        </p:nvSpPr>
        <p:spPr>
          <a:xfrm>
            <a:off x="758952" y="758952"/>
            <a:ext cx="3831336" cy="2926080"/>
          </a:xfrm>
        </p:spPr>
        <p:txBody>
          <a:bodyPr/>
          <a:lstStyle/>
          <a:p>
            <a:r>
              <a:rPr lang="en-US"/>
              <a:t>Click to edit Master title style</a:t>
            </a:r>
            <a:endParaRPr lang="en-US" dirty="0"/>
          </a:p>
        </p:txBody>
      </p:sp>
    </p:spTree>
    <p:extLst>
      <p:ext uri="{BB962C8B-B14F-4D97-AF65-F5344CB8AC3E}">
        <p14:creationId xmlns:p14="http://schemas.microsoft.com/office/powerpoint/2010/main" val="2115105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6" title="Page Number Shape">
            <a:extLst>
              <a:ext uri="{FF2B5EF4-FFF2-40B4-BE49-F238E27FC236}">
                <a16:creationId xmlns:a16="http://schemas.microsoft.com/office/drawing/2014/main" id="{72411438-92A5-42B0-9C54-EA4FB32ACB5E}"/>
              </a:ext>
            </a:extLst>
          </p:cNvPr>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2" name="Title Placeholder 1">
            <a:extLst>
              <a:ext uri="{FF2B5EF4-FFF2-40B4-BE49-F238E27FC236}">
                <a16:creationId xmlns:a16="http://schemas.microsoft.com/office/drawing/2014/main" id="{0D56E4D8-47B6-4DEC-BD29-B3B6ED4CC739}"/>
              </a:ext>
            </a:extLst>
          </p:cNvPr>
          <p:cNvSpPr>
            <a:spLocks noGrp="1"/>
          </p:cNvSpPr>
          <p:nvPr>
            <p:ph type="title"/>
          </p:nvPr>
        </p:nvSpPr>
        <p:spPr>
          <a:xfrm>
            <a:off x="758952" y="758952"/>
            <a:ext cx="3831336" cy="47548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F0F5D4C-4873-4052-A294-99CCB9421C4A}"/>
              </a:ext>
            </a:extLst>
          </p:cNvPr>
          <p:cNvSpPr>
            <a:spLocks noGrp="1"/>
          </p:cNvSpPr>
          <p:nvPr>
            <p:ph type="body" idx="1"/>
          </p:nvPr>
        </p:nvSpPr>
        <p:spPr>
          <a:xfrm>
            <a:off x="5184648" y="758952"/>
            <a:ext cx="6245352" cy="475488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41D62B3-3490-46B4-A10E-33FCE4A1FBB5}"/>
              </a:ext>
            </a:extLst>
          </p:cNvPr>
          <p:cNvSpPr>
            <a:spLocks noGrp="1"/>
          </p:cNvSpPr>
          <p:nvPr>
            <p:ph type="dt" sz="half" idx="2"/>
          </p:nvPr>
        </p:nvSpPr>
        <p:spPr>
          <a:xfrm>
            <a:off x="7616952" y="6007608"/>
            <a:ext cx="3813048" cy="365125"/>
          </a:xfrm>
          <a:prstGeom prst="rect">
            <a:avLst/>
          </a:prstGeom>
        </p:spPr>
        <p:txBody>
          <a:bodyPr vert="horz" lIns="91440" tIns="45720" rIns="91440" bIns="45720" rtlCol="0" anchor="ctr"/>
          <a:lstStyle>
            <a:lvl1pPr algn="r">
              <a:defRPr sz="1000" spc="50" baseline="0">
                <a:solidFill>
                  <a:schemeClr val="tx1">
                    <a:lumMod val="85000"/>
                    <a:lumOff val="15000"/>
                  </a:schemeClr>
                </a:solidFill>
              </a:defRPr>
            </a:lvl1pPr>
          </a:lstStyle>
          <a:p>
            <a:pPr algn="r"/>
            <a:fld id="{53BEF823-48A5-43FC-BE03-E79964288B41}" type="datetimeFigureOut">
              <a:rPr lang="en-US" smtClean="0"/>
              <a:pPr algn="r"/>
              <a:t>4/18/24</a:t>
            </a:fld>
            <a:endParaRPr lang="en-US" dirty="0"/>
          </a:p>
        </p:txBody>
      </p:sp>
      <p:sp>
        <p:nvSpPr>
          <p:cNvPr id="5" name="Footer Placeholder 4">
            <a:extLst>
              <a:ext uri="{FF2B5EF4-FFF2-40B4-BE49-F238E27FC236}">
                <a16:creationId xmlns:a16="http://schemas.microsoft.com/office/drawing/2014/main" id="{97424CB1-7D5F-4F52-9F99-7068F5819E8C}"/>
              </a:ext>
            </a:extLst>
          </p:cNvPr>
          <p:cNvSpPr>
            <a:spLocks noGrp="1"/>
          </p:cNvSpPr>
          <p:nvPr>
            <p:ph type="ftr" sz="quarter" idx="3"/>
          </p:nvPr>
        </p:nvSpPr>
        <p:spPr>
          <a:xfrm>
            <a:off x="758952" y="6007608"/>
            <a:ext cx="3831336" cy="365125"/>
          </a:xfrm>
          <a:prstGeom prst="rect">
            <a:avLst/>
          </a:prstGeom>
        </p:spPr>
        <p:txBody>
          <a:bodyPr vert="horz" lIns="91440" tIns="45720" rIns="91440" bIns="45720" rtlCol="0" anchor="ctr"/>
          <a:lstStyle>
            <a:lvl1pPr algn="l">
              <a:defRPr sz="1000" spc="50" baseline="0">
                <a:solidFill>
                  <a:schemeClr val="tx1">
                    <a:lumMod val="85000"/>
                    <a:lumOff val="15000"/>
                  </a:schemeClr>
                </a:solidFill>
              </a:defRPr>
            </a:lvl1pPr>
          </a:lstStyle>
          <a:p>
            <a:pPr algn="l"/>
            <a:endParaRPr lang="en-US" dirty="0"/>
          </a:p>
        </p:txBody>
      </p:sp>
      <p:sp>
        <p:nvSpPr>
          <p:cNvPr id="6" name="Slide Number Placeholder 5">
            <a:extLst>
              <a:ext uri="{FF2B5EF4-FFF2-40B4-BE49-F238E27FC236}">
                <a16:creationId xmlns:a16="http://schemas.microsoft.com/office/drawing/2014/main" id="{1A1F9CC9-1431-4569-B2F1-D04814955381}"/>
              </a:ext>
            </a:extLst>
          </p:cNvPr>
          <p:cNvSpPr>
            <a:spLocks noGrp="1"/>
          </p:cNvSpPr>
          <p:nvPr>
            <p:ph type="sldNum" sz="quarter" idx="4"/>
          </p:nvPr>
        </p:nvSpPr>
        <p:spPr>
          <a:xfrm>
            <a:off x="11786616" y="6007608"/>
            <a:ext cx="411480" cy="365125"/>
          </a:xfrm>
          <a:prstGeom prst="rect">
            <a:avLst/>
          </a:prstGeom>
        </p:spPr>
        <p:txBody>
          <a:bodyPr vert="horz" lIns="45720" tIns="45720" rIns="45720" bIns="45720" rtlCol="0" anchor="ctr"/>
          <a:lstStyle>
            <a:lvl1pPr algn="r">
              <a:defRPr sz="900" b="1">
                <a:solidFill>
                  <a:schemeClr val="bg1"/>
                </a:solidFill>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819610682"/>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8" r:id="rId6"/>
    <p:sldLayoutId id="2147483693" r:id="rId7"/>
    <p:sldLayoutId id="2147483694" r:id="rId8"/>
    <p:sldLayoutId id="2147483695" r:id="rId9"/>
    <p:sldLayoutId id="2147483697" r:id="rId10"/>
    <p:sldLayoutId id="2147483696" r:id="rId11"/>
  </p:sldLayoutIdLst>
  <p:txStyles>
    <p:titleStyle>
      <a:lvl1pPr algn="l" defTabSz="914400" rtl="0" eaLnBrk="1" latinLnBrk="0" hangingPunct="1">
        <a:lnSpc>
          <a:spcPct val="90000"/>
        </a:lnSpc>
        <a:spcBef>
          <a:spcPct val="0"/>
        </a:spcBef>
        <a:buNone/>
        <a:defRPr sz="6000" i="1" kern="1200" spc="100" baseline="0">
          <a:solidFill>
            <a:schemeClr val="tx1">
              <a:lumMod val="85000"/>
              <a:lumOff val="15000"/>
            </a:schemeClr>
          </a:solidFill>
          <a:latin typeface="+mj-lt"/>
          <a:ea typeface="+mj-ea"/>
          <a:cs typeface="+mj-cs"/>
        </a:defRPr>
      </a:lvl1pPr>
    </p:titleStyle>
    <p:body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1.png"/><Relationship Id="rId7" Type="http://schemas.openxmlformats.org/officeDocument/2006/relationships/diagramColors" Target="../diagrams/colors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8.xml.rels><?xml version="1.0" encoding="UTF-8" standalone="yes"?>
<Relationships xmlns="http://schemas.openxmlformats.org/package/2006/relationships"><Relationship Id="rId8" Type="http://schemas.openxmlformats.org/officeDocument/2006/relationships/hyperlink" Target="https://www.spglobal.com/en/contact-us/office-locations" TargetMode="External"/><Relationship Id="rId3" Type="http://schemas.openxmlformats.org/officeDocument/2006/relationships/hyperlink" Target="https://www.alphaspread.com/security/nyse/spgi/discount-rate" TargetMode="External"/><Relationship Id="rId7" Type="http://schemas.openxmlformats.org/officeDocument/2006/relationships/hyperlink" Target="https://finance.yahoo.com/quote/SPGI/history" TargetMode="External"/><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hyperlink" Target="https://finance.yahoo.com/quote/SPGI/profile" TargetMode="External"/><Relationship Id="rId5" Type="http://schemas.openxmlformats.org/officeDocument/2006/relationships/hyperlink" Target="https://companiesmarketcap.com/sp-global/marketcap/" TargetMode="External"/><Relationship Id="rId4" Type="http://schemas.openxmlformats.org/officeDocument/2006/relationships/hyperlink" Target="https://finance.yahoo.com/news/p-global-inc-spgi-reports-123429467.html?guccounter=1&amp;guce_referrer=aHR0cHM6Ly93d3cuZ29vZ2xlLmNvbS8&amp;guce_referrer_sig=AQAAAJD2pQvSV8WDR7f69nXyEuLGVjuzYhm0W8JvQ9EXrTknZR4zErTJIZpNlNc0R_ejFY7PfHtDmyaZQ4z9A-iXdIrBmxLWFF06QARnwT7cCRKLho5-ht6OVnl4LqlckNX-X9sMj0VuKv00y_y2LaSHwZUuCQHH2fWm2ntGDpfku74f#:~:text=Capital%20Allocation%20and%20Shareholder%20Value,free%20cash%20flow%20to%20shareholders" TargetMode="External"/><Relationship Id="rId9" Type="http://schemas.openxmlformats.org/officeDocument/2006/relationships/hyperlink" Target="https://www.gurufocus.com/term/InventoryTurnover/SPGI/Inventory-Turnover/S&amp;P-Globa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www.marketwatch.com/investing/stock/morn?mod=mw_quote_competitors" TargetMode="External"/><Relationship Id="rId3" Type="http://schemas.openxmlformats.org/officeDocument/2006/relationships/hyperlink" Target="https://www.marketwatch.com/investing/stock/tri?countrycode=ca&amp;mod=mw_quote_competitors" TargetMode="External"/><Relationship Id="rId7" Type="http://schemas.openxmlformats.org/officeDocument/2006/relationships/hyperlink" Target="https://www.marketwatch.com/investing/stock/fds?mod=mw_quote_competitors" TargetMode="External"/><Relationship Id="rId2" Type="http://schemas.openxmlformats.org/officeDocument/2006/relationships/hyperlink" Target="https://www.marketwatch.com/investing/stock/mco?mod=mw_quote_competitors" TargetMode="External"/><Relationship Id="rId1" Type="http://schemas.openxmlformats.org/officeDocument/2006/relationships/slideLayout" Target="../slideLayouts/slideLayout2.xml"/><Relationship Id="rId6" Type="http://schemas.openxmlformats.org/officeDocument/2006/relationships/hyperlink" Target="https://www.marketwatch.com/investing/stock/efx?mod=mw_quote_competitors" TargetMode="External"/><Relationship Id="rId5" Type="http://schemas.openxmlformats.org/officeDocument/2006/relationships/hyperlink" Target="https://www.marketwatch.com/investing/stock/expn?countrycode=uk&amp;mod=mw_quote_competitors" TargetMode="External"/><Relationship Id="rId4" Type="http://schemas.openxmlformats.org/officeDocument/2006/relationships/hyperlink" Target="https://www.marketwatch.com/investing/stock/msci?mod=mw_quote_competitors"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A colorful squares and squares on a yellow background&#10;&#10;Description automatically generated">
            <a:extLst>
              <a:ext uri="{FF2B5EF4-FFF2-40B4-BE49-F238E27FC236}">
                <a16:creationId xmlns:a16="http://schemas.microsoft.com/office/drawing/2014/main" id="{FC84D022-A500-77DF-9AF2-0009AE6E2FF8}"/>
              </a:ext>
            </a:extLst>
          </p:cNvPr>
          <p:cNvPicPr>
            <a:picLocks noChangeAspect="1"/>
          </p:cNvPicPr>
          <p:nvPr/>
        </p:nvPicPr>
        <p:blipFill rotWithShape="1">
          <a:blip r:embed="rId3">
            <a:alphaModFix/>
          </a:blip>
          <a:srcRect r="16991" b="1"/>
          <a:stretch/>
        </p:blipFill>
        <p:spPr>
          <a:xfrm>
            <a:off x="3331593" y="10"/>
            <a:ext cx="8860407" cy="6857990"/>
          </a:xfrm>
          <a:custGeom>
            <a:avLst/>
            <a:gdLst/>
            <a:ahLst/>
            <a:cxnLst/>
            <a:rect l="l" t="t" r="r" b="b"/>
            <a:pathLst>
              <a:path w="8860407" h="6858000">
                <a:moveTo>
                  <a:pt x="0" y="0"/>
                </a:moveTo>
                <a:lnTo>
                  <a:pt x="8860407" y="0"/>
                </a:lnTo>
                <a:lnTo>
                  <a:pt x="8860407" y="6858000"/>
                </a:lnTo>
                <a:lnTo>
                  <a:pt x="661049" y="6858000"/>
                </a:lnTo>
                <a:lnTo>
                  <a:pt x="832672" y="6662026"/>
                </a:lnTo>
                <a:cubicBezTo>
                  <a:pt x="1465328" y="5866432"/>
                  <a:pt x="1845374" y="4846462"/>
                  <a:pt x="1845374" y="3734370"/>
                </a:cubicBezTo>
                <a:cubicBezTo>
                  <a:pt x="1845374" y="2244963"/>
                  <a:pt x="1163691" y="920792"/>
                  <a:pt x="106458" y="79568"/>
                </a:cubicBezTo>
                <a:close/>
              </a:path>
            </a:pathLst>
          </a:custGeom>
        </p:spPr>
      </p:pic>
      <p:sp>
        <p:nvSpPr>
          <p:cNvPr id="2" name="Title 1">
            <a:extLst>
              <a:ext uri="{FF2B5EF4-FFF2-40B4-BE49-F238E27FC236}">
                <a16:creationId xmlns:a16="http://schemas.microsoft.com/office/drawing/2014/main" id="{7F6D0CA4-A1FC-E654-DBC3-3731C27A32A8}"/>
              </a:ext>
            </a:extLst>
          </p:cNvPr>
          <p:cNvSpPr>
            <a:spLocks noGrp="1"/>
          </p:cNvSpPr>
          <p:nvPr>
            <p:ph type="ctrTitle"/>
          </p:nvPr>
        </p:nvSpPr>
        <p:spPr>
          <a:xfrm>
            <a:off x="758952" y="1128811"/>
            <a:ext cx="3447288" cy="3342290"/>
          </a:xfrm>
        </p:spPr>
        <p:txBody>
          <a:bodyPr anchor="b">
            <a:normAutofit/>
          </a:bodyPr>
          <a:lstStyle/>
          <a:p>
            <a:r>
              <a:rPr lang="en-CA" sz="4600" dirty="0"/>
              <a:t>S&amp;P Global Inc.: Financial</a:t>
            </a:r>
            <a:br>
              <a:rPr lang="en-CA" sz="4600" dirty="0"/>
            </a:br>
            <a:r>
              <a:rPr lang="en-CA" sz="4600" dirty="0"/>
              <a:t>Overview </a:t>
            </a:r>
            <a:endParaRPr lang="en-US" sz="4600" dirty="0"/>
          </a:p>
        </p:txBody>
      </p:sp>
      <p:sp>
        <p:nvSpPr>
          <p:cNvPr id="25"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3530115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1CA9E5-F503-12AE-2175-1D457BE59B89}"/>
              </a:ext>
            </a:extLst>
          </p:cNvPr>
          <p:cNvSpPr>
            <a:spLocks noGrp="1"/>
          </p:cNvSpPr>
          <p:nvPr>
            <p:ph type="title"/>
          </p:nvPr>
        </p:nvSpPr>
        <p:spPr>
          <a:xfrm>
            <a:off x="758952" y="420625"/>
            <a:ext cx="10667998" cy="1326814"/>
          </a:xfrm>
        </p:spPr>
        <p:txBody>
          <a:bodyPr anchor="ctr">
            <a:normAutofit/>
          </a:bodyPr>
          <a:lstStyle/>
          <a:p>
            <a:r>
              <a:rPr lang="en-US" dirty="0"/>
              <a:t>Capital Asset Pricing Model</a:t>
            </a:r>
          </a:p>
        </p:txBody>
      </p:sp>
      <p:cxnSp>
        <p:nvCxnSpPr>
          <p:cNvPr id="13" name="Straight Connector 12">
            <a:extLst>
              <a:ext uri="{FF2B5EF4-FFF2-40B4-BE49-F238E27FC236}">
                <a16:creationId xmlns:a16="http://schemas.microsoft.com/office/drawing/2014/main" id="{4D5E13B1-3A31-47C7-8474-7A3DE6006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3888" y="1976039"/>
            <a:ext cx="1051560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F57AB98C-52A1-576B-61D0-1C1F4D9A644A}"/>
              </a:ext>
            </a:extLst>
          </p:cNvPr>
          <p:cNvPicPr>
            <a:picLocks noChangeAspect="1"/>
          </p:cNvPicPr>
          <p:nvPr/>
        </p:nvPicPr>
        <p:blipFill>
          <a:blip r:embed="rId2"/>
          <a:stretch>
            <a:fillRect/>
          </a:stretch>
        </p:blipFill>
        <p:spPr>
          <a:xfrm>
            <a:off x="758952" y="1989383"/>
            <a:ext cx="10852484" cy="4626673"/>
          </a:xfrm>
          <a:prstGeom prst="rect">
            <a:avLst/>
          </a:prstGeom>
          <a:solidFill>
            <a:srgbClr val="FFFFFF">
              <a:shade val="85000"/>
            </a:srgbClr>
          </a:solidFill>
        </p:spPr>
      </p:pic>
      <p:sp>
        <p:nvSpPr>
          <p:cNvPr id="15"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705923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31"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32" name="Straight Connector 31">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33" name="Rectangle 32">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A26197-5A95-9DF6-D8C9-4342D03685AF}"/>
              </a:ext>
            </a:extLst>
          </p:cNvPr>
          <p:cNvSpPr>
            <a:spLocks noGrp="1"/>
          </p:cNvSpPr>
          <p:nvPr>
            <p:ph type="title"/>
          </p:nvPr>
        </p:nvSpPr>
        <p:spPr>
          <a:xfrm>
            <a:off x="7879743" y="1104066"/>
            <a:ext cx="3464109" cy="3146318"/>
          </a:xfrm>
        </p:spPr>
        <p:txBody>
          <a:bodyPr vert="horz" lIns="91440" tIns="45720" rIns="91440" bIns="45720" rtlCol="0" anchor="t">
            <a:normAutofit/>
          </a:bodyPr>
          <a:lstStyle/>
          <a:p>
            <a:r>
              <a:rPr lang="en-US" sz="5400" i="1" kern="1200" spc="100" baseline="0">
                <a:solidFill>
                  <a:schemeClr val="tx1">
                    <a:lumMod val="85000"/>
                    <a:lumOff val="15000"/>
                  </a:schemeClr>
                </a:solidFill>
                <a:latin typeface="+mj-lt"/>
                <a:ea typeface="+mj-ea"/>
                <a:cs typeface="+mj-cs"/>
              </a:rPr>
              <a:t>WACC</a:t>
            </a:r>
          </a:p>
        </p:txBody>
      </p:sp>
      <p:cxnSp>
        <p:nvCxnSpPr>
          <p:cNvPr id="34" name="Straight Connector 33">
            <a:extLst>
              <a:ext uri="{FF2B5EF4-FFF2-40B4-BE49-F238E27FC236}">
                <a16:creationId xmlns:a16="http://schemas.microsoft.com/office/drawing/2014/main" id="{0552FC00-E6D3-45AF-BE3D-0368141142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2660" y="1143293"/>
            <a:ext cx="0" cy="5714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graphicFrame>
        <p:nvGraphicFramePr>
          <p:cNvPr id="12" name="Content Placeholder 11">
            <a:extLst>
              <a:ext uri="{FF2B5EF4-FFF2-40B4-BE49-F238E27FC236}">
                <a16:creationId xmlns:a16="http://schemas.microsoft.com/office/drawing/2014/main" id="{CF4BDEA0-2375-BB1D-A6C2-C3F3E1217CEF}"/>
              </a:ext>
            </a:extLst>
          </p:cNvPr>
          <p:cNvGraphicFramePr>
            <a:graphicFrameLocks noGrp="1"/>
          </p:cNvGraphicFramePr>
          <p:nvPr>
            <p:ph idx="1"/>
            <p:extLst>
              <p:ext uri="{D42A27DB-BD31-4B8C-83A1-F6EECF244321}">
                <p14:modId xmlns:p14="http://schemas.microsoft.com/office/powerpoint/2010/main" val="4237836507"/>
              </p:ext>
            </p:extLst>
          </p:nvPr>
        </p:nvGraphicFramePr>
        <p:xfrm>
          <a:off x="790529" y="1104066"/>
          <a:ext cx="5988585" cy="4682587"/>
        </p:xfrm>
        <a:graphic>
          <a:graphicData uri="http://schemas.openxmlformats.org/drawingml/2006/table">
            <a:tbl>
              <a:tblPr/>
              <a:tblGrid>
                <a:gridCol w="4027768">
                  <a:extLst>
                    <a:ext uri="{9D8B030D-6E8A-4147-A177-3AD203B41FA5}">
                      <a16:colId xmlns:a16="http://schemas.microsoft.com/office/drawing/2014/main" val="2557521324"/>
                    </a:ext>
                  </a:extLst>
                </a:gridCol>
                <a:gridCol w="1960817">
                  <a:extLst>
                    <a:ext uri="{9D8B030D-6E8A-4147-A177-3AD203B41FA5}">
                      <a16:colId xmlns:a16="http://schemas.microsoft.com/office/drawing/2014/main" val="452439309"/>
                    </a:ext>
                  </a:extLst>
                </a:gridCol>
              </a:tblGrid>
              <a:tr h="360199">
                <a:tc>
                  <a:txBody>
                    <a:bodyPr/>
                    <a:lstStyle/>
                    <a:p>
                      <a:pPr algn="l" fontAlgn="ctr">
                        <a:spcBef>
                          <a:spcPts val="0"/>
                        </a:spcBef>
                        <a:spcAft>
                          <a:spcPts val="0"/>
                        </a:spcAft>
                      </a:pPr>
                      <a:r>
                        <a:rPr lang="en-CA" sz="1900" b="1" i="0" u="none" strike="noStrike">
                          <a:solidFill>
                            <a:srgbClr val="0073B0"/>
                          </a:solidFill>
                          <a:effectLst/>
                          <a:highlight>
                            <a:srgbClr val="FFFFFF"/>
                          </a:highlight>
                          <a:latin typeface="Arial" panose="020B0604020202020204" pitchFamily="34" charset="0"/>
                        </a:rPr>
                        <a:t>WACC</a:t>
                      </a:r>
                      <a:endParaRPr lang="en-CA" sz="2500" b="0" i="0" u="none" strike="noStrike">
                        <a:effectLst/>
                        <a:latin typeface="Arial" panose="020B0604020202020204" pitchFamily="34" charset="0"/>
                      </a:endParaRPr>
                    </a:p>
                  </a:txBody>
                  <a:tcPr marL="13223" marR="13223" marT="13223" marB="0" anchor="ctr">
                    <a:lnL>
                      <a:noFill/>
                    </a:lnL>
                    <a:lnR>
                      <a:noFill/>
                    </a:lnR>
                    <a:lnT>
                      <a:noFill/>
                    </a:lnT>
                    <a:lnB>
                      <a:noFill/>
                    </a:lnB>
                    <a:noFill/>
                  </a:tcPr>
                </a:tc>
                <a:tc>
                  <a:txBody>
                    <a:bodyPr/>
                    <a:lstStyle/>
                    <a:p>
                      <a:pPr algn="l" fontAlgn="b">
                        <a:spcBef>
                          <a:spcPts val="0"/>
                        </a:spcBef>
                        <a:spcAft>
                          <a:spcPts val="0"/>
                        </a:spcAft>
                      </a:pPr>
                      <a:r>
                        <a:rPr lang="en-CA" sz="1900" b="0" i="0" u="none" strike="noStrike">
                          <a:solidFill>
                            <a:srgbClr val="000000"/>
                          </a:solidFill>
                          <a:effectLst/>
                          <a:highlight>
                            <a:srgbClr val="FFFFFF"/>
                          </a:highlight>
                          <a:latin typeface="Arial" panose="020B0604020202020204" pitchFamily="34" charset="0"/>
                        </a:rPr>
                        <a:t> </a:t>
                      </a:r>
                      <a:endParaRPr lang="en-CA" sz="2500" b="0" i="0" u="none" strike="noStrike">
                        <a:effectLst/>
                        <a:latin typeface="Arial" panose="020B0604020202020204" pitchFamily="34" charset="0"/>
                      </a:endParaRPr>
                    </a:p>
                  </a:txBody>
                  <a:tcPr marL="13223" marR="13223" marT="13223" marB="0" anchor="b">
                    <a:lnL>
                      <a:noFill/>
                    </a:lnL>
                    <a:lnR>
                      <a:noFill/>
                    </a:lnR>
                    <a:lnT>
                      <a:noFill/>
                    </a:lnT>
                    <a:lnB>
                      <a:noFill/>
                    </a:lnB>
                    <a:noFill/>
                  </a:tcPr>
                </a:tc>
                <a:extLst>
                  <a:ext uri="{0D108BD9-81ED-4DB2-BD59-A6C34878D82A}">
                    <a16:rowId xmlns:a16="http://schemas.microsoft.com/office/drawing/2014/main" val="3281101072"/>
                  </a:ext>
                </a:extLst>
              </a:tr>
              <a:tr h="360199">
                <a:tc>
                  <a:txBody>
                    <a:bodyPr/>
                    <a:lstStyle/>
                    <a:p>
                      <a:pPr algn="l" fontAlgn="b">
                        <a:spcBef>
                          <a:spcPts val="0"/>
                        </a:spcBef>
                        <a:spcAft>
                          <a:spcPts val="0"/>
                        </a:spcAft>
                      </a:pPr>
                      <a:r>
                        <a:rPr lang="en-CA" sz="1900" b="0" i="0" u="none" strike="noStrike">
                          <a:solidFill>
                            <a:srgbClr val="000000"/>
                          </a:solidFill>
                          <a:effectLst/>
                          <a:highlight>
                            <a:srgbClr val="FFFFFF"/>
                          </a:highlight>
                          <a:latin typeface="Arial" panose="020B0604020202020204" pitchFamily="34" charset="0"/>
                        </a:rPr>
                        <a:t> </a:t>
                      </a:r>
                      <a:endParaRPr lang="en-CA" sz="2500" b="0" i="0" u="none" strike="noStrike">
                        <a:effectLst/>
                        <a:latin typeface="Arial" panose="020B0604020202020204" pitchFamily="34" charset="0"/>
                      </a:endParaRPr>
                    </a:p>
                  </a:txBody>
                  <a:tcPr marL="13223" marR="13223" marT="13223" marB="0" anchor="b">
                    <a:lnL>
                      <a:noFill/>
                    </a:lnL>
                    <a:lnR>
                      <a:noFill/>
                    </a:lnR>
                    <a:lnT>
                      <a:noFill/>
                    </a:lnT>
                    <a:lnB>
                      <a:noFill/>
                    </a:lnB>
                    <a:noFill/>
                  </a:tcPr>
                </a:tc>
                <a:tc>
                  <a:txBody>
                    <a:bodyPr/>
                    <a:lstStyle/>
                    <a:p>
                      <a:pPr algn="l" fontAlgn="b">
                        <a:spcBef>
                          <a:spcPts val="0"/>
                        </a:spcBef>
                        <a:spcAft>
                          <a:spcPts val="0"/>
                        </a:spcAft>
                      </a:pPr>
                      <a:r>
                        <a:rPr lang="en-CA" sz="1900" b="0" i="0" u="none" strike="noStrike">
                          <a:solidFill>
                            <a:srgbClr val="000000"/>
                          </a:solidFill>
                          <a:effectLst/>
                          <a:highlight>
                            <a:srgbClr val="FFFFFF"/>
                          </a:highlight>
                          <a:latin typeface="Arial" panose="020B0604020202020204" pitchFamily="34" charset="0"/>
                        </a:rPr>
                        <a:t> </a:t>
                      </a:r>
                      <a:endParaRPr lang="en-CA" sz="2500" b="0" i="0" u="none" strike="noStrike">
                        <a:effectLst/>
                        <a:latin typeface="Arial" panose="020B0604020202020204" pitchFamily="34" charset="0"/>
                      </a:endParaRPr>
                    </a:p>
                  </a:txBody>
                  <a:tcPr marL="13223" marR="13223" marT="13223" marB="0" anchor="b">
                    <a:lnL>
                      <a:noFill/>
                    </a:lnL>
                    <a:lnR>
                      <a:noFill/>
                    </a:lnR>
                    <a:lnT>
                      <a:noFill/>
                    </a:lnT>
                    <a:lnB>
                      <a:noFill/>
                    </a:lnB>
                    <a:noFill/>
                  </a:tcPr>
                </a:tc>
                <a:extLst>
                  <a:ext uri="{0D108BD9-81ED-4DB2-BD59-A6C34878D82A}">
                    <a16:rowId xmlns:a16="http://schemas.microsoft.com/office/drawing/2014/main" val="1872315115"/>
                  </a:ext>
                </a:extLst>
              </a:tr>
              <a:tr h="360199">
                <a:tc>
                  <a:txBody>
                    <a:bodyPr/>
                    <a:lstStyle/>
                    <a:p>
                      <a:pPr algn="l" fontAlgn="b">
                        <a:spcBef>
                          <a:spcPts val="0"/>
                        </a:spcBef>
                        <a:spcAft>
                          <a:spcPts val="0"/>
                        </a:spcAft>
                      </a:pPr>
                      <a:r>
                        <a:rPr lang="en-CA" sz="1900" b="0" i="0" u="none" strike="noStrike">
                          <a:solidFill>
                            <a:srgbClr val="000000"/>
                          </a:solidFill>
                          <a:effectLst/>
                          <a:highlight>
                            <a:srgbClr val="FFFFFF"/>
                          </a:highlight>
                          <a:latin typeface="Arial" panose="020B0604020202020204" pitchFamily="34" charset="0"/>
                        </a:rPr>
                        <a:t>Input Data</a:t>
                      </a:r>
                      <a:endParaRPr lang="en-CA" sz="2500" b="0" i="0" u="none" strike="noStrike">
                        <a:effectLst/>
                        <a:latin typeface="Arial" panose="020B0604020202020204" pitchFamily="34" charset="0"/>
                      </a:endParaRPr>
                    </a:p>
                  </a:txBody>
                  <a:tcPr marL="13223" marR="13223" marT="13223" marB="0" anchor="b">
                    <a:lnL>
                      <a:noFill/>
                    </a:lnL>
                    <a:lnR>
                      <a:noFill/>
                    </a:lnR>
                    <a:lnT>
                      <a:noFill/>
                    </a:lnT>
                    <a:lnB w="19050" cap="flat" cmpd="sng" algn="ctr">
                      <a:solidFill>
                        <a:srgbClr val="0073B0"/>
                      </a:solidFill>
                      <a:prstDash val="solid"/>
                      <a:round/>
                      <a:headEnd type="none" w="med" len="med"/>
                      <a:tailEnd type="none" w="med" len="med"/>
                    </a:lnB>
                    <a:noFill/>
                  </a:tcPr>
                </a:tc>
                <a:tc>
                  <a:txBody>
                    <a:bodyPr/>
                    <a:lstStyle/>
                    <a:p>
                      <a:pPr algn="ctr" fontAlgn="b">
                        <a:spcBef>
                          <a:spcPts val="0"/>
                        </a:spcBef>
                        <a:spcAft>
                          <a:spcPts val="0"/>
                        </a:spcAft>
                      </a:pPr>
                      <a:r>
                        <a:rPr lang="en-CA" sz="1900" b="0" i="0" u="none" strike="noStrike">
                          <a:solidFill>
                            <a:srgbClr val="000000"/>
                          </a:solidFill>
                          <a:effectLst/>
                          <a:highlight>
                            <a:srgbClr val="FFFFFF"/>
                          </a:highlight>
                          <a:latin typeface="Arial" panose="020B0604020202020204" pitchFamily="34" charset="0"/>
                        </a:rPr>
                        <a:t> </a:t>
                      </a:r>
                      <a:endParaRPr lang="en-CA" sz="2500" b="0" i="0" u="none" strike="noStrike">
                        <a:effectLst/>
                        <a:latin typeface="Arial" panose="020B0604020202020204" pitchFamily="34" charset="0"/>
                      </a:endParaRPr>
                    </a:p>
                  </a:txBody>
                  <a:tcPr marL="13223" marR="13223" marT="13223" marB="0" anchor="b">
                    <a:lnL>
                      <a:noFill/>
                    </a:lnL>
                    <a:lnR>
                      <a:noFill/>
                    </a:lnR>
                    <a:lnT>
                      <a:noFill/>
                    </a:lnT>
                    <a:lnB w="19050" cap="flat" cmpd="sng" algn="ctr">
                      <a:solidFill>
                        <a:srgbClr val="0073B0"/>
                      </a:solidFill>
                      <a:prstDash val="solid"/>
                      <a:round/>
                      <a:headEnd type="none" w="med" len="med"/>
                      <a:tailEnd type="none" w="med" len="med"/>
                    </a:lnB>
                    <a:noFill/>
                  </a:tcPr>
                </a:tc>
                <a:extLst>
                  <a:ext uri="{0D108BD9-81ED-4DB2-BD59-A6C34878D82A}">
                    <a16:rowId xmlns:a16="http://schemas.microsoft.com/office/drawing/2014/main" val="35847107"/>
                  </a:ext>
                </a:extLst>
              </a:tr>
              <a:tr h="360199">
                <a:tc>
                  <a:txBody>
                    <a:bodyPr/>
                    <a:lstStyle/>
                    <a:p>
                      <a:pPr algn="l" fontAlgn="b">
                        <a:spcBef>
                          <a:spcPts val="0"/>
                        </a:spcBef>
                        <a:spcAft>
                          <a:spcPts val="0"/>
                        </a:spcAft>
                      </a:pPr>
                      <a:r>
                        <a:rPr lang="en-CA" sz="1900" b="0" i="0" u="none" strike="noStrike">
                          <a:solidFill>
                            <a:srgbClr val="000000"/>
                          </a:solidFill>
                          <a:effectLst/>
                          <a:highlight>
                            <a:srgbClr val="FFFFFF"/>
                          </a:highlight>
                          <a:latin typeface="Arial" panose="020B0604020202020204" pitchFamily="34" charset="0"/>
                        </a:rPr>
                        <a:t> </a:t>
                      </a:r>
                      <a:endParaRPr lang="en-CA" sz="2500" b="0" i="0" u="none" strike="noStrike">
                        <a:effectLst/>
                        <a:latin typeface="Arial" panose="020B0604020202020204" pitchFamily="34" charset="0"/>
                      </a:endParaRPr>
                    </a:p>
                  </a:txBody>
                  <a:tcPr marL="13223" marR="13223" marT="13223" marB="0" anchor="b">
                    <a:lnL>
                      <a:noFill/>
                    </a:lnL>
                    <a:lnR>
                      <a:noFill/>
                    </a:lnR>
                    <a:lnT w="19050" cap="flat" cmpd="sng" algn="ctr">
                      <a:solidFill>
                        <a:srgbClr val="0073B0"/>
                      </a:solidFill>
                      <a:prstDash val="solid"/>
                      <a:round/>
                      <a:headEnd type="none" w="med" len="med"/>
                      <a:tailEnd type="none" w="med" len="med"/>
                    </a:lnT>
                    <a:lnB>
                      <a:noFill/>
                    </a:lnB>
                    <a:noFill/>
                  </a:tcPr>
                </a:tc>
                <a:tc>
                  <a:txBody>
                    <a:bodyPr/>
                    <a:lstStyle/>
                    <a:p>
                      <a:pPr algn="l" fontAlgn="b">
                        <a:spcBef>
                          <a:spcPts val="0"/>
                        </a:spcBef>
                        <a:spcAft>
                          <a:spcPts val="0"/>
                        </a:spcAft>
                      </a:pPr>
                      <a:r>
                        <a:rPr lang="en-CA" sz="1900" b="0" i="0" u="none" strike="noStrike">
                          <a:solidFill>
                            <a:srgbClr val="000000"/>
                          </a:solidFill>
                          <a:effectLst/>
                          <a:highlight>
                            <a:srgbClr val="FFFFFF"/>
                          </a:highlight>
                          <a:latin typeface="Arial" panose="020B0604020202020204" pitchFamily="34" charset="0"/>
                        </a:rPr>
                        <a:t> </a:t>
                      </a:r>
                      <a:endParaRPr lang="en-CA" sz="2500" b="0" i="0" u="none" strike="noStrike">
                        <a:effectLst/>
                        <a:latin typeface="Arial" panose="020B0604020202020204" pitchFamily="34" charset="0"/>
                      </a:endParaRPr>
                    </a:p>
                  </a:txBody>
                  <a:tcPr marL="13223" marR="13223" marT="13223" marB="0" anchor="b">
                    <a:lnL>
                      <a:noFill/>
                    </a:lnL>
                    <a:lnR>
                      <a:noFill/>
                    </a:lnR>
                    <a:lnT w="19050" cap="flat" cmpd="sng" algn="ctr">
                      <a:solidFill>
                        <a:srgbClr val="0073B0"/>
                      </a:solidFill>
                      <a:prstDash val="solid"/>
                      <a:round/>
                      <a:headEnd type="none" w="med" len="med"/>
                      <a:tailEnd type="none" w="med" len="med"/>
                    </a:lnT>
                    <a:lnB>
                      <a:noFill/>
                    </a:lnB>
                    <a:noFill/>
                  </a:tcPr>
                </a:tc>
                <a:extLst>
                  <a:ext uri="{0D108BD9-81ED-4DB2-BD59-A6C34878D82A}">
                    <a16:rowId xmlns:a16="http://schemas.microsoft.com/office/drawing/2014/main" val="2144150572"/>
                  </a:ext>
                </a:extLst>
              </a:tr>
              <a:tr h="360199">
                <a:tc>
                  <a:txBody>
                    <a:bodyPr/>
                    <a:lstStyle/>
                    <a:p>
                      <a:pPr algn="l" fontAlgn="b">
                        <a:spcBef>
                          <a:spcPts val="0"/>
                        </a:spcBef>
                        <a:spcAft>
                          <a:spcPts val="0"/>
                        </a:spcAft>
                      </a:pPr>
                      <a:r>
                        <a:rPr lang="en-CA" sz="1900" b="0" i="0" u="none" strike="noStrike">
                          <a:solidFill>
                            <a:srgbClr val="000000"/>
                          </a:solidFill>
                          <a:effectLst/>
                          <a:highlight>
                            <a:srgbClr val="FFFFFF"/>
                          </a:highlight>
                          <a:latin typeface="Arial" panose="020B0604020202020204" pitchFamily="34" charset="0"/>
                        </a:rPr>
                        <a:t>Cost of Debt</a:t>
                      </a:r>
                      <a:endParaRPr lang="en-CA" sz="2500" b="0" i="0" u="none" strike="noStrike">
                        <a:effectLst/>
                        <a:latin typeface="Arial" panose="020B0604020202020204" pitchFamily="34" charset="0"/>
                      </a:endParaRPr>
                    </a:p>
                  </a:txBody>
                  <a:tcPr marL="13223" marR="13223" marT="13223" marB="0" anchor="b">
                    <a:lnL>
                      <a:noFill/>
                    </a:lnL>
                    <a:lnR>
                      <a:noFill/>
                    </a:lnR>
                    <a:lnT>
                      <a:noFill/>
                    </a:lnT>
                    <a:lnB>
                      <a:noFill/>
                    </a:lnB>
                    <a:noFill/>
                  </a:tcPr>
                </a:tc>
                <a:tc>
                  <a:txBody>
                    <a:bodyPr/>
                    <a:lstStyle/>
                    <a:p>
                      <a:pPr algn="r" fontAlgn="b">
                        <a:spcBef>
                          <a:spcPts val="0"/>
                        </a:spcBef>
                        <a:spcAft>
                          <a:spcPts val="0"/>
                        </a:spcAft>
                      </a:pPr>
                      <a:r>
                        <a:rPr lang="en-CA" sz="1900" b="1" i="0" u="none" strike="noStrike">
                          <a:solidFill>
                            <a:srgbClr val="000000"/>
                          </a:solidFill>
                          <a:effectLst/>
                          <a:latin typeface="Helvetica Neue" panose="02000503000000020004"/>
                        </a:rPr>
                        <a:t>5.05% </a:t>
                      </a:r>
                      <a:endParaRPr lang="en-CA" sz="2500" b="0" i="0" u="none" strike="noStrike">
                        <a:effectLst/>
                        <a:latin typeface="Arial" panose="020B0604020202020204" pitchFamily="34" charset="0"/>
                      </a:endParaRPr>
                    </a:p>
                  </a:txBody>
                  <a:tcPr marL="13223" marR="13223" marT="13223" marB="0" anchor="b">
                    <a:lnL>
                      <a:noFill/>
                    </a:lnL>
                    <a:lnR>
                      <a:noFill/>
                    </a:lnR>
                    <a:lnT>
                      <a:noFill/>
                    </a:lnT>
                    <a:lnB>
                      <a:noFill/>
                    </a:lnB>
                    <a:noFill/>
                  </a:tcPr>
                </a:tc>
                <a:extLst>
                  <a:ext uri="{0D108BD9-81ED-4DB2-BD59-A6C34878D82A}">
                    <a16:rowId xmlns:a16="http://schemas.microsoft.com/office/drawing/2014/main" val="3279709885"/>
                  </a:ext>
                </a:extLst>
              </a:tr>
              <a:tr h="360199">
                <a:tc>
                  <a:txBody>
                    <a:bodyPr/>
                    <a:lstStyle/>
                    <a:p>
                      <a:pPr algn="l" fontAlgn="b">
                        <a:spcBef>
                          <a:spcPts val="0"/>
                        </a:spcBef>
                        <a:spcAft>
                          <a:spcPts val="0"/>
                        </a:spcAft>
                      </a:pPr>
                      <a:r>
                        <a:rPr lang="en-CA" sz="1900" b="0" i="0" u="none" strike="noStrike">
                          <a:solidFill>
                            <a:srgbClr val="000000"/>
                          </a:solidFill>
                          <a:effectLst/>
                          <a:highlight>
                            <a:srgbClr val="FFFFFF"/>
                          </a:highlight>
                          <a:latin typeface="Arial" panose="020B0604020202020204" pitchFamily="34" charset="0"/>
                        </a:rPr>
                        <a:t>Cost of equity</a:t>
                      </a:r>
                      <a:endParaRPr lang="en-CA" sz="2500" b="0" i="0" u="none" strike="noStrike">
                        <a:effectLst/>
                        <a:latin typeface="Arial" panose="020B0604020202020204" pitchFamily="34" charset="0"/>
                      </a:endParaRPr>
                    </a:p>
                  </a:txBody>
                  <a:tcPr marL="13223" marR="13223" marT="13223" marB="0" anchor="b">
                    <a:lnL>
                      <a:noFill/>
                    </a:lnL>
                    <a:lnR>
                      <a:noFill/>
                    </a:lnR>
                    <a:lnT>
                      <a:noFill/>
                    </a:lnT>
                    <a:lnB>
                      <a:noFill/>
                    </a:lnB>
                    <a:noFill/>
                  </a:tcPr>
                </a:tc>
                <a:tc>
                  <a:txBody>
                    <a:bodyPr/>
                    <a:lstStyle/>
                    <a:p>
                      <a:pPr algn="r" fontAlgn="b">
                        <a:spcBef>
                          <a:spcPts val="0"/>
                        </a:spcBef>
                        <a:spcAft>
                          <a:spcPts val="0"/>
                        </a:spcAft>
                      </a:pPr>
                      <a:r>
                        <a:rPr lang="en-CA" sz="1900" b="1" i="0" u="none" strike="noStrike">
                          <a:solidFill>
                            <a:srgbClr val="000000"/>
                          </a:solidFill>
                          <a:effectLst/>
                          <a:latin typeface="Helvetica Neue" panose="02000503000000020004"/>
                        </a:rPr>
                        <a:t>8.42% </a:t>
                      </a:r>
                      <a:endParaRPr lang="en-CA" sz="2500" b="0" i="0" u="none" strike="noStrike">
                        <a:effectLst/>
                        <a:latin typeface="Arial" panose="020B0604020202020204" pitchFamily="34" charset="0"/>
                      </a:endParaRPr>
                    </a:p>
                  </a:txBody>
                  <a:tcPr marL="13223" marR="13223" marT="13223" marB="0" anchor="b">
                    <a:lnL>
                      <a:noFill/>
                    </a:lnL>
                    <a:lnR>
                      <a:noFill/>
                    </a:lnR>
                    <a:lnT>
                      <a:noFill/>
                    </a:lnT>
                    <a:lnB>
                      <a:noFill/>
                    </a:lnB>
                    <a:noFill/>
                  </a:tcPr>
                </a:tc>
                <a:extLst>
                  <a:ext uri="{0D108BD9-81ED-4DB2-BD59-A6C34878D82A}">
                    <a16:rowId xmlns:a16="http://schemas.microsoft.com/office/drawing/2014/main" val="1683648298"/>
                  </a:ext>
                </a:extLst>
              </a:tr>
              <a:tr h="360199">
                <a:tc>
                  <a:txBody>
                    <a:bodyPr/>
                    <a:lstStyle/>
                    <a:p>
                      <a:pPr algn="l" fontAlgn="b">
                        <a:spcBef>
                          <a:spcPts val="0"/>
                        </a:spcBef>
                        <a:spcAft>
                          <a:spcPts val="0"/>
                        </a:spcAft>
                      </a:pPr>
                      <a:r>
                        <a:rPr lang="en-CA" sz="1900" b="0" i="0" u="none" strike="noStrike">
                          <a:solidFill>
                            <a:srgbClr val="000000"/>
                          </a:solidFill>
                          <a:effectLst/>
                          <a:highlight>
                            <a:srgbClr val="FFFFFF"/>
                          </a:highlight>
                          <a:latin typeface="Arial" panose="020B0604020202020204" pitchFamily="34" charset="0"/>
                        </a:rPr>
                        <a:t>Output</a:t>
                      </a:r>
                      <a:endParaRPr lang="en-CA" sz="2500" b="0" i="0" u="none" strike="noStrike">
                        <a:effectLst/>
                        <a:latin typeface="Arial" panose="020B0604020202020204" pitchFamily="34" charset="0"/>
                      </a:endParaRPr>
                    </a:p>
                  </a:txBody>
                  <a:tcPr marL="13223" marR="13223" marT="13223" marB="0" anchor="b">
                    <a:lnL>
                      <a:noFill/>
                    </a:lnL>
                    <a:lnR>
                      <a:noFill/>
                    </a:lnR>
                    <a:lnT>
                      <a:noFill/>
                    </a:lnT>
                    <a:lnB w="19050" cap="flat" cmpd="sng" algn="ctr">
                      <a:solidFill>
                        <a:srgbClr val="0073B0"/>
                      </a:solidFill>
                      <a:prstDash val="solid"/>
                      <a:round/>
                      <a:headEnd type="none" w="med" len="med"/>
                      <a:tailEnd type="none" w="med" len="med"/>
                    </a:lnB>
                    <a:noFill/>
                  </a:tcPr>
                </a:tc>
                <a:tc>
                  <a:txBody>
                    <a:bodyPr/>
                    <a:lstStyle/>
                    <a:p>
                      <a:pPr algn="ctr" fontAlgn="b">
                        <a:spcBef>
                          <a:spcPts val="0"/>
                        </a:spcBef>
                        <a:spcAft>
                          <a:spcPts val="0"/>
                        </a:spcAft>
                      </a:pPr>
                      <a:r>
                        <a:rPr lang="en-CA" sz="1900" b="0" i="0" u="none" strike="noStrike">
                          <a:solidFill>
                            <a:srgbClr val="000000"/>
                          </a:solidFill>
                          <a:effectLst/>
                          <a:highlight>
                            <a:srgbClr val="FFFFFF"/>
                          </a:highlight>
                          <a:latin typeface="Arial" panose="020B0604020202020204" pitchFamily="34" charset="0"/>
                        </a:rPr>
                        <a:t> </a:t>
                      </a:r>
                      <a:endParaRPr lang="en-CA" sz="2500" b="0" i="0" u="none" strike="noStrike">
                        <a:effectLst/>
                        <a:latin typeface="Arial" panose="020B0604020202020204" pitchFamily="34" charset="0"/>
                      </a:endParaRPr>
                    </a:p>
                  </a:txBody>
                  <a:tcPr marL="13223" marR="13223" marT="13223" marB="0" anchor="b">
                    <a:lnL>
                      <a:noFill/>
                    </a:lnL>
                    <a:lnR>
                      <a:noFill/>
                    </a:lnR>
                    <a:lnT>
                      <a:noFill/>
                    </a:lnT>
                    <a:lnB w="19050" cap="flat" cmpd="sng" algn="ctr">
                      <a:solidFill>
                        <a:srgbClr val="0073B0"/>
                      </a:solidFill>
                      <a:prstDash val="solid"/>
                      <a:round/>
                      <a:headEnd type="none" w="med" len="med"/>
                      <a:tailEnd type="none" w="med" len="med"/>
                    </a:lnB>
                    <a:noFill/>
                  </a:tcPr>
                </a:tc>
                <a:extLst>
                  <a:ext uri="{0D108BD9-81ED-4DB2-BD59-A6C34878D82A}">
                    <a16:rowId xmlns:a16="http://schemas.microsoft.com/office/drawing/2014/main" val="2073328639"/>
                  </a:ext>
                </a:extLst>
              </a:tr>
              <a:tr h="360199">
                <a:tc>
                  <a:txBody>
                    <a:bodyPr/>
                    <a:lstStyle/>
                    <a:p>
                      <a:pPr algn="l" fontAlgn="b">
                        <a:spcBef>
                          <a:spcPts val="0"/>
                        </a:spcBef>
                        <a:spcAft>
                          <a:spcPts val="0"/>
                        </a:spcAft>
                      </a:pPr>
                      <a:r>
                        <a:rPr lang="en-CA" sz="1900" b="0" i="0" u="none" strike="noStrike">
                          <a:solidFill>
                            <a:srgbClr val="000000"/>
                          </a:solidFill>
                          <a:effectLst/>
                          <a:highlight>
                            <a:srgbClr val="FFFFFF"/>
                          </a:highlight>
                          <a:latin typeface="Arial" panose="020B0604020202020204" pitchFamily="34" charset="0"/>
                        </a:rPr>
                        <a:t> </a:t>
                      </a:r>
                      <a:endParaRPr lang="en-CA" sz="2500" b="0" i="0" u="none" strike="noStrike">
                        <a:effectLst/>
                        <a:latin typeface="Arial" panose="020B0604020202020204" pitchFamily="34" charset="0"/>
                      </a:endParaRPr>
                    </a:p>
                  </a:txBody>
                  <a:tcPr marL="13223" marR="13223" marT="13223" marB="0" anchor="b">
                    <a:lnL>
                      <a:noFill/>
                    </a:lnL>
                    <a:lnR>
                      <a:noFill/>
                    </a:lnR>
                    <a:lnT w="19050" cap="flat" cmpd="sng" algn="ctr">
                      <a:solidFill>
                        <a:srgbClr val="0073B0"/>
                      </a:solidFill>
                      <a:prstDash val="solid"/>
                      <a:round/>
                      <a:headEnd type="none" w="med" len="med"/>
                      <a:tailEnd type="none" w="med" len="med"/>
                    </a:lnT>
                    <a:lnB w="6350" cap="flat" cmpd="sng" algn="ctr">
                      <a:solidFill>
                        <a:srgbClr val="0073B0"/>
                      </a:solidFill>
                      <a:prstDash val="solid"/>
                      <a:round/>
                      <a:headEnd type="none" w="med" len="med"/>
                      <a:tailEnd type="none" w="med" len="med"/>
                    </a:lnB>
                    <a:noFill/>
                  </a:tcPr>
                </a:tc>
                <a:tc>
                  <a:txBody>
                    <a:bodyPr/>
                    <a:lstStyle/>
                    <a:p>
                      <a:pPr algn="l" fontAlgn="b">
                        <a:spcBef>
                          <a:spcPts val="0"/>
                        </a:spcBef>
                        <a:spcAft>
                          <a:spcPts val="0"/>
                        </a:spcAft>
                      </a:pPr>
                      <a:r>
                        <a:rPr lang="en-CA" sz="1900" b="0" i="0" u="none" strike="noStrike">
                          <a:solidFill>
                            <a:srgbClr val="000000"/>
                          </a:solidFill>
                          <a:effectLst/>
                          <a:highlight>
                            <a:srgbClr val="FFFFFF"/>
                          </a:highlight>
                          <a:latin typeface="Arial" panose="020B0604020202020204" pitchFamily="34" charset="0"/>
                        </a:rPr>
                        <a:t> </a:t>
                      </a:r>
                      <a:endParaRPr lang="en-CA" sz="2500" b="0" i="0" u="none" strike="noStrike">
                        <a:effectLst/>
                        <a:latin typeface="Arial" panose="020B0604020202020204" pitchFamily="34" charset="0"/>
                      </a:endParaRPr>
                    </a:p>
                  </a:txBody>
                  <a:tcPr marL="13223" marR="13223" marT="13223" marB="0" anchor="b">
                    <a:lnL>
                      <a:noFill/>
                    </a:lnL>
                    <a:lnR>
                      <a:noFill/>
                    </a:lnR>
                    <a:lnT w="19050" cap="flat" cmpd="sng" algn="ctr">
                      <a:solidFill>
                        <a:srgbClr val="0073B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91117477"/>
                  </a:ext>
                </a:extLst>
              </a:tr>
              <a:tr h="360199">
                <a:tc>
                  <a:txBody>
                    <a:bodyPr/>
                    <a:lstStyle/>
                    <a:p>
                      <a:pPr algn="l" fontAlgn="b">
                        <a:spcBef>
                          <a:spcPts val="0"/>
                        </a:spcBef>
                        <a:spcAft>
                          <a:spcPts val="0"/>
                        </a:spcAft>
                      </a:pPr>
                      <a:r>
                        <a:rPr lang="en-CA" sz="1900" b="0" i="0" u="none" strike="noStrike" dirty="0">
                          <a:solidFill>
                            <a:srgbClr val="000000"/>
                          </a:solidFill>
                          <a:effectLst/>
                          <a:highlight>
                            <a:srgbClr val="FFFFFF"/>
                          </a:highlight>
                          <a:latin typeface="Arial" panose="020B0604020202020204" pitchFamily="34" charset="0"/>
                        </a:rPr>
                        <a:t>Weight of Debt</a:t>
                      </a:r>
                      <a:endParaRPr lang="en-CA" sz="2500" b="0" i="0" u="none" strike="noStrike" dirty="0">
                        <a:effectLst/>
                        <a:latin typeface="Arial" panose="020B0604020202020204" pitchFamily="34" charset="0"/>
                      </a:endParaRPr>
                    </a:p>
                  </a:txBody>
                  <a:tcPr marL="13223" marR="13223" marT="13223" marB="0" anchor="b">
                    <a:lnL w="6350" cap="flat" cmpd="sng" algn="ctr">
                      <a:solidFill>
                        <a:srgbClr val="0073B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73B0"/>
                      </a:solidFill>
                      <a:prstDash val="solid"/>
                      <a:round/>
                      <a:headEnd type="none" w="med" len="med"/>
                      <a:tailEnd type="none" w="med" len="med"/>
                    </a:lnT>
                    <a:lnB w="6350" cap="flat" cmpd="sng" algn="ctr">
                      <a:solidFill>
                        <a:srgbClr val="0073B0"/>
                      </a:solidFill>
                      <a:prstDash val="solid"/>
                      <a:round/>
                      <a:headEnd type="none" w="med" len="med"/>
                      <a:tailEnd type="none" w="med" len="med"/>
                    </a:lnB>
                    <a:noFill/>
                  </a:tcPr>
                </a:tc>
                <a:tc>
                  <a:txBody>
                    <a:bodyPr/>
                    <a:lstStyle/>
                    <a:p>
                      <a:pPr algn="r" fontAlgn="b">
                        <a:spcBef>
                          <a:spcPts val="0"/>
                        </a:spcBef>
                        <a:spcAft>
                          <a:spcPts val="0"/>
                        </a:spcAft>
                      </a:pPr>
                      <a:r>
                        <a:rPr lang="en-CA" sz="1900" b="1" i="0" u="none" strike="noStrike">
                          <a:solidFill>
                            <a:srgbClr val="000000"/>
                          </a:solidFill>
                          <a:effectLst/>
                          <a:latin typeface="Helvetica Neue" panose="02000503000000020004"/>
                        </a:rPr>
                        <a:t>8% </a:t>
                      </a:r>
                      <a:endParaRPr lang="en-CA" sz="2500" b="0" i="0" u="none" strike="noStrike">
                        <a:effectLst/>
                        <a:latin typeface="Arial" panose="020B0604020202020204" pitchFamily="34" charset="0"/>
                      </a:endParaRPr>
                    </a:p>
                  </a:txBody>
                  <a:tcPr marL="13223" marR="13223" marT="132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1336596"/>
                  </a:ext>
                </a:extLst>
              </a:tr>
              <a:tr h="360199">
                <a:tc>
                  <a:txBody>
                    <a:bodyPr/>
                    <a:lstStyle/>
                    <a:p>
                      <a:pPr algn="l" fontAlgn="b">
                        <a:spcBef>
                          <a:spcPts val="0"/>
                        </a:spcBef>
                        <a:spcAft>
                          <a:spcPts val="0"/>
                        </a:spcAft>
                      </a:pPr>
                      <a:r>
                        <a:rPr lang="en-CA" sz="1900" b="0" i="0" u="none" strike="noStrike">
                          <a:solidFill>
                            <a:srgbClr val="000000"/>
                          </a:solidFill>
                          <a:effectLst/>
                          <a:highlight>
                            <a:srgbClr val="FFFFFF"/>
                          </a:highlight>
                          <a:latin typeface="Arial" panose="020B0604020202020204" pitchFamily="34" charset="0"/>
                        </a:rPr>
                        <a:t>Weight of Equity</a:t>
                      </a:r>
                      <a:endParaRPr lang="en-CA" sz="2500" b="0" i="0" u="none" strike="noStrike">
                        <a:effectLst/>
                        <a:latin typeface="Arial" panose="020B0604020202020204" pitchFamily="34" charset="0"/>
                      </a:endParaRPr>
                    </a:p>
                  </a:txBody>
                  <a:tcPr marL="13223" marR="13223" marT="13223" marB="0" anchor="b">
                    <a:lnL w="6350" cap="flat" cmpd="sng" algn="ctr">
                      <a:solidFill>
                        <a:srgbClr val="0073B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73B0"/>
                      </a:solidFill>
                      <a:prstDash val="solid"/>
                      <a:round/>
                      <a:headEnd type="none" w="med" len="med"/>
                      <a:tailEnd type="none" w="med" len="med"/>
                    </a:lnT>
                    <a:lnB w="6350" cap="flat" cmpd="sng" algn="ctr">
                      <a:solidFill>
                        <a:srgbClr val="0073B0"/>
                      </a:solidFill>
                      <a:prstDash val="solid"/>
                      <a:round/>
                      <a:headEnd type="none" w="med" len="med"/>
                      <a:tailEnd type="none" w="med" len="med"/>
                    </a:lnB>
                    <a:noFill/>
                  </a:tcPr>
                </a:tc>
                <a:tc>
                  <a:txBody>
                    <a:bodyPr/>
                    <a:lstStyle/>
                    <a:p>
                      <a:pPr algn="r" fontAlgn="b">
                        <a:spcBef>
                          <a:spcPts val="0"/>
                        </a:spcBef>
                        <a:spcAft>
                          <a:spcPts val="0"/>
                        </a:spcAft>
                      </a:pPr>
                      <a:r>
                        <a:rPr lang="en-CA" sz="1900" b="1" i="0" u="none" strike="noStrike">
                          <a:solidFill>
                            <a:srgbClr val="000000"/>
                          </a:solidFill>
                          <a:effectLst/>
                          <a:latin typeface="Helvetica Neue" panose="02000503000000020004"/>
                        </a:rPr>
                        <a:t>92% </a:t>
                      </a:r>
                      <a:endParaRPr lang="en-CA" sz="2500" b="0" i="0" u="none" strike="noStrike">
                        <a:effectLst/>
                        <a:latin typeface="Arial" panose="020B0604020202020204" pitchFamily="34" charset="0"/>
                      </a:endParaRPr>
                    </a:p>
                  </a:txBody>
                  <a:tcPr marL="13223" marR="13223" marT="132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30691324"/>
                  </a:ext>
                </a:extLst>
              </a:tr>
              <a:tr h="360199">
                <a:tc>
                  <a:txBody>
                    <a:bodyPr/>
                    <a:lstStyle/>
                    <a:p>
                      <a:pPr algn="l" fontAlgn="b">
                        <a:spcBef>
                          <a:spcPts val="0"/>
                        </a:spcBef>
                        <a:spcAft>
                          <a:spcPts val="0"/>
                        </a:spcAft>
                      </a:pPr>
                      <a:r>
                        <a:rPr lang="en-CA" sz="1900" b="1" i="0" u="none" strike="noStrike">
                          <a:solidFill>
                            <a:srgbClr val="000000"/>
                          </a:solidFill>
                          <a:effectLst/>
                          <a:highlight>
                            <a:srgbClr val="FFFFFF"/>
                          </a:highlight>
                          <a:latin typeface="Arial" panose="020B0604020202020204" pitchFamily="34" charset="0"/>
                        </a:rPr>
                        <a:t>TOTAL</a:t>
                      </a:r>
                      <a:endParaRPr lang="en-CA" sz="2500" b="0" i="0" u="none" strike="noStrike">
                        <a:effectLst/>
                        <a:latin typeface="Arial" panose="020B0604020202020204" pitchFamily="34" charset="0"/>
                      </a:endParaRPr>
                    </a:p>
                  </a:txBody>
                  <a:tcPr marL="13223" marR="13223" marT="13223" marB="0" anchor="b">
                    <a:lnL w="6350" cap="flat" cmpd="sng" algn="ctr">
                      <a:solidFill>
                        <a:srgbClr val="0073B0"/>
                      </a:solidFill>
                      <a:prstDash val="solid"/>
                      <a:round/>
                      <a:headEnd type="none" w="med" len="med"/>
                      <a:tailEnd type="none" w="med" len="med"/>
                    </a:lnL>
                    <a:lnR w="6350" cap="flat" cmpd="sng" algn="ctr">
                      <a:solidFill>
                        <a:srgbClr val="0073B0"/>
                      </a:solidFill>
                      <a:prstDash val="solid"/>
                      <a:round/>
                      <a:headEnd type="none" w="med" len="med"/>
                      <a:tailEnd type="none" w="med" len="med"/>
                    </a:lnR>
                    <a:lnT w="6350" cap="flat" cmpd="sng" algn="ctr">
                      <a:solidFill>
                        <a:srgbClr val="0073B0"/>
                      </a:solidFill>
                      <a:prstDash val="solid"/>
                      <a:round/>
                      <a:headEnd type="none" w="med" len="med"/>
                      <a:tailEnd type="none" w="med" len="med"/>
                    </a:lnT>
                    <a:lnB w="6350" cap="flat" cmpd="sng" algn="ctr">
                      <a:solidFill>
                        <a:srgbClr val="0073B0"/>
                      </a:solidFill>
                      <a:prstDash val="solid"/>
                      <a:round/>
                      <a:headEnd type="none" w="med" len="med"/>
                      <a:tailEnd type="none" w="med" len="med"/>
                    </a:lnB>
                    <a:noFill/>
                  </a:tcPr>
                </a:tc>
                <a:tc>
                  <a:txBody>
                    <a:bodyPr/>
                    <a:lstStyle/>
                    <a:p>
                      <a:pPr algn="r" fontAlgn="b">
                        <a:spcBef>
                          <a:spcPts val="0"/>
                        </a:spcBef>
                        <a:spcAft>
                          <a:spcPts val="0"/>
                        </a:spcAft>
                      </a:pPr>
                      <a:r>
                        <a:rPr lang="en-CA" sz="1900" b="1" i="0" u="none" strike="noStrike">
                          <a:solidFill>
                            <a:srgbClr val="000000"/>
                          </a:solidFill>
                          <a:effectLst/>
                          <a:highlight>
                            <a:srgbClr val="FFFFFF"/>
                          </a:highlight>
                          <a:latin typeface="Arial" panose="020B0604020202020204" pitchFamily="34" charset="0"/>
                        </a:rPr>
                        <a:t>100%</a:t>
                      </a:r>
                      <a:endParaRPr lang="en-CA" sz="2500" b="0" i="0" u="none" strike="noStrike">
                        <a:effectLst/>
                        <a:latin typeface="Arial" panose="020B0604020202020204" pitchFamily="34" charset="0"/>
                      </a:endParaRPr>
                    </a:p>
                  </a:txBody>
                  <a:tcPr marL="13223" marR="13223" marT="13223" marB="0" anchor="b">
                    <a:lnL w="6350" cap="flat" cmpd="sng" algn="ctr">
                      <a:solidFill>
                        <a:srgbClr val="0073B0"/>
                      </a:solidFill>
                      <a:prstDash val="solid"/>
                      <a:round/>
                      <a:headEnd type="none" w="med" len="med"/>
                      <a:tailEnd type="none" w="med" len="med"/>
                    </a:lnL>
                    <a:lnR w="6350" cap="flat" cmpd="sng" algn="ctr">
                      <a:solidFill>
                        <a:srgbClr val="0073B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73B0"/>
                      </a:solidFill>
                      <a:prstDash val="solid"/>
                      <a:round/>
                      <a:headEnd type="none" w="med" len="med"/>
                      <a:tailEnd type="none" w="med" len="med"/>
                    </a:lnB>
                    <a:noFill/>
                  </a:tcPr>
                </a:tc>
                <a:extLst>
                  <a:ext uri="{0D108BD9-81ED-4DB2-BD59-A6C34878D82A}">
                    <a16:rowId xmlns:a16="http://schemas.microsoft.com/office/drawing/2014/main" val="3840315804"/>
                  </a:ext>
                </a:extLst>
              </a:tr>
              <a:tr h="360199">
                <a:tc>
                  <a:txBody>
                    <a:bodyPr/>
                    <a:lstStyle/>
                    <a:p>
                      <a:pPr algn="l" fontAlgn="b">
                        <a:spcBef>
                          <a:spcPts val="0"/>
                        </a:spcBef>
                        <a:spcAft>
                          <a:spcPts val="0"/>
                        </a:spcAft>
                      </a:pPr>
                      <a:r>
                        <a:rPr lang="en-CA" sz="1900" b="0" i="0" u="none" strike="noStrike">
                          <a:solidFill>
                            <a:srgbClr val="000000"/>
                          </a:solidFill>
                          <a:effectLst/>
                          <a:highlight>
                            <a:srgbClr val="FFFFFF"/>
                          </a:highlight>
                          <a:latin typeface="Arial" panose="020B0604020202020204" pitchFamily="34" charset="0"/>
                        </a:rPr>
                        <a:t> </a:t>
                      </a:r>
                      <a:endParaRPr lang="en-CA" sz="2500" b="0" i="0" u="none" strike="noStrike">
                        <a:effectLst/>
                        <a:latin typeface="Arial" panose="020B0604020202020204" pitchFamily="34" charset="0"/>
                      </a:endParaRPr>
                    </a:p>
                  </a:txBody>
                  <a:tcPr marL="13223" marR="13223" marT="13223" marB="0" anchor="b">
                    <a:lnL>
                      <a:noFill/>
                    </a:lnL>
                    <a:lnR>
                      <a:noFill/>
                    </a:lnR>
                    <a:lnT w="6350" cap="flat" cmpd="sng" algn="ctr">
                      <a:solidFill>
                        <a:srgbClr val="0073B0"/>
                      </a:solidFill>
                      <a:prstDash val="solid"/>
                      <a:round/>
                      <a:headEnd type="none" w="med" len="med"/>
                      <a:tailEnd type="none" w="med" len="med"/>
                    </a:lnT>
                    <a:lnB>
                      <a:noFill/>
                    </a:lnB>
                    <a:noFill/>
                  </a:tcPr>
                </a:tc>
                <a:tc>
                  <a:txBody>
                    <a:bodyPr/>
                    <a:lstStyle/>
                    <a:p>
                      <a:pPr algn="l" fontAlgn="b">
                        <a:spcBef>
                          <a:spcPts val="0"/>
                        </a:spcBef>
                        <a:spcAft>
                          <a:spcPts val="0"/>
                        </a:spcAft>
                      </a:pPr>
                      <a:r>
                        <a:rPr lang="en-CA" sz="1900" b="0" i="0" u="none" strike="noStrike" dirty="0">
                          <a:solidFill>
                            <a:srgbClr val="000000"/>
                          </a:solidFill>
                          <a:effectLst/>
                          <a:highlight>
                            <a:srgbClr val="FFFFFF"/>
                          </a:highlight>
                          <a:latin typeface="Arial" panose="020B0604020202020204" pitchFamily="34" charset="0"/>
                        </a:rPr>
                        <a:t> </a:t>
                      </a:r>
                      <a:endParaRPr lang="en-CA" sz="2500" b="0" i="0" u="none" strike="noStrike" dirty="0">
                        <a:effectLst/>
                        <a:latin typeface="Arial" panose="020B0604020202020204" pitchFamily="34" charset="0"/>
                      </a:endParaRPr>
                    </a:p>
                  </a:txBody>
                  <a:tcPr marL="13223" marR="13223" marT="13223" marB="0" anchor="b">
                    <a:lnL>
                      <a:noFill/>
                    </a:lnL>
                    <a:lnR>
                      <a:noFill/>
                    </a:lnR>
                    <a:lnT w="6350" cap="flat" cmpd="sng" algn="ctr">
                      <a:solidFill>
                        <a:srgbClr val="0073B0"/>
                      </a:solidFill>
                      <a:prstDash val="solid"/>
                      <a:round/>
                      <a:headEnd type="none" w="med" len="med"/>
                      <a:tailEnd type="none" w="med" len="med"/>
                    </a:lnT>
                    <a:lnB w="6350" cap="flat" cmpd="sng" algn="ctr">
                      <a:solidFill>
                        <a:srgbClr val="0E2841"/>
                      </a:solidFill>
                      <a:prstDash val="solid"/>
                      <a:round/>
                      <a:headEnd type="none" w="med" len="med"/>
                      <a:tailEnd type="none" w="med" len="med"/>
                    </a:lnB>
                    <a:noFill/>
                  </a:tcPr>
                </a:tc>
                <a:extLst>
                  <a:ext uri="{0D108BD9-81ED-4DB2-BD59-A6C34878D82A}">
                    <a16:rowId xmlns:a16="http://schemas.microsoft.com/office/drawing/2014/main" val="1665513978"/>
                  </a:ext>
                </a:extLst>
              </a:tr>
              <a:tr h="360199">
                <a:tc>
                  <a:txBody>
                    <a:bodyPr/>
                    <a:lstStyle/>
                    <a:p>
                      <a:pPr algn="l" fontAlgn="b">
                        <a:spcBef>
                          <a:spcPts val="0"/>
                        </a:spcBef>
                        <a:spcAft>
                          <a:spcPts val="0"/>
                        </a:spcAft>
                      </a:pPr>
                      <a:r>
                        <a:rPr lang="en-CA" sz="1900" b="0" i="0" u="none" strike="noStrike">
                          <a:solidFill>
                            <a:srgbClr val="000000"/>
                          </a:solidFill>
                          <a:effectLst/>
                          <a:highlight>
                            <a:srgbClr val="FFFFFF"/>
                          </a:highlight>
                          <a:latin typeface="Arial" panose="020B0604020202020204" pitchFamily="34" charset="0"/>
                        </a:rPr>
                        <a:t>WACC</a:t>
                      </a:r>
                      <a:endParaRPr lang="en-CA" sz="2500" b="0" i="0" u="none" strike="noStrike">
                        <a:effectLst/>
                        <a:latin typeface="Arial" panose="020B0604020202020204" pitchFamily="34" charset="0"/>
                      </a:endParaRPr>
                    </a:p>
                  </a:txBody>
                  <a:tcPr marL="13223" marR="13223" marT="13223" marB="0" anchor="b">
                    <a:lnL>
                      <a:noFill/>
                    </a:lnL>
                    <a:lnR w="6350" cap="flat" cmpd="sng" algn="ctr">
                      <a:solidFill>
                        <a:srgbClr val="0E2841"/>
                      </a:solidFill>
                      <a:prstDash val="solid"/>
                      <a:round/>
                      <a:headEnd type="none" w="med" len="med"/>
                      <a:tailEnd type="none" w="med" len="med"/>
                    </a:lnR>
                    <a:lnT>
                      <a:noFill/>
                    </a:lnT>
                    <a:lnB>
                      <a:noFill/>
                    </a:lnB>
                    <a:noFill/>
                  </a:tcPr>
                </a:tc>
                <a:tc>
                  <a:txBody>
                    <a:bodyPr/>
                    <a:lstStyle/>
                    <a:p>
                      <a:pPr algn="r" fontAlgn="b">
                        <a:spcBef>
                          <a:spcPts val="0"/>
                        </a:spcBef>
                        <a:spcAft>
                          <a:spcPts val="0"/>
                        </a:spcAft>
                      </a:pPr>
                      <a:r>
                        <a:rPr lang="en-CA" sz="1900" b="0" i="0" u="none" strike="noStrike" dirty="0">
                          <a:solidFill>
                            <a:srgbClr val="000000"/>
                          </a:solidFill>
                          <a:effectLst/>
                          <a:highlight>
                            <a:srgbClr val="FFFF00"/>
                          </a:highlight>
                          <a:latin typeface="Arial" panose="020B0604020202020204" pitchFamily="34" charset="0"/>
                        </a:rPr>
                        <a:t>8.15%</a:t>
                      </a:r>
                      <a:endParaRPr lang="en-CA" sz="2500" b="0" i="0" u="none" strike="noStrike" dirty="0">
                        <a:effectLst/>
                        <a:highlight>
                          <a:srgbClr val="FFFF00"/>
                        </a:highlight>
                        <a:latin typeface="Arial" panose="020B0604020202020204" pitchFamily="34" charset="0"/>
                      </a:endParaRPr>
                    </a:p>
                  </a:txBody>
                  <a:tcPr marL="13223" marR="13223" marT="13223" marB="0" anchor="b">
                    <a:lnL w="6350" cap="flat" cmpd="sng" algn="ctr">
                      <a:solidFill>
                        <a:srgbClr val="0E2841"/>
                      </a:solidFill>
                      <a:prstDash val="solid"/>
                      <a:round/>
                      <a:headEnd type="none" w="med" len="med"/>
                      <a:tailEnd type="none" w="med" len="med"/>
                    </a:lnL>
                    <a:lnR w="6350" cap="flat" cmpd="sng" algn="ctr">
                      <a:solidFill>
                        <a:srgbClr val="0E2841"/>
                      </a:solidFill>
                      <a:prstDash val="solid"/>
                      <a:round/>
                      <a:headEnd type="none" w="med" len="med"/>
                      <a:tailEnd type="none" w="med" len="med"/>
                    </a:lnR>
                    <a:lnT w="6350" cap="flat" cmpd="sng" algn="ctr">
                      <a:solidFill>
                        <a:srgbClr val="0E2841"/>
                      </a:solidFill>
                      <a:prstDash val="solid"/>
                      <a:round/>
                      <a:headEnd type="none" w="med" len="med"/>
                      <a:tailEnd type="none" w="med" len="med"/>
                    </a:lnT>
                    <a:lnB w="6350" cap="flat" cmpd="sng" algn="ctr">
                      <a:solidFill>
                        <a:srgbClr val="0E2841"/>
                      </a:solidFill>
                      <a:prstDash val="solid"/>
                      <a:round/>
                      <a:headEnd type="none" w="med" len="med"/>
                      <a:tailEnd type="none" w="med" len="med"/>
                    </a:lnB>
                    <a:solidFill>
                      <a:srgbClr val="FFFF00"/>
                    </a:solidFill>
                  </a:tcPr>
                </a:tc>
                <a:extLst>
                  <a:ext uri="{0D108BD9-81ED-4DB2-BD59-A6C34878D82A}">
                    <a16:rowId xmlns:a16="http://schemas.microsoft.com/office/drawing/2014/main" val="2228386742"/>
                  </a:ext>
                </a:extLst>
              </a:tr>
            </a:tbl>
          </a:graphicData>
        </a:graphic>
      </p:graphicFrame>
    </p:spTree>
    <p:extLst>
      <p:ext uri="{BB962C8B-B14F-4D97-AF65-F5344CB8AC3E}">
        <p14:creationId xmlns:p14="http://schemas.microsoft.com/office/powerpoint/2010/main" val="3674904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75D71-4063-73B7-E7A3-40FF1CB4CA7D}"/>
              </a:ext>
            </a:extLst>
          </p:cNvPr>
          <p:cNvSpPr>
            <a:spLocks noGrp="1"/>
          </p:cNvSpPr>
          <p:nvPr>
            <p:ph type="title"/>
          </p:nvPr>
        </p:nvSpPr>
        <p:spPr/>
        <p:txBody>
          <a:bodyPr/>
          <a:lstStyle/>
          <a:p>
            <a:r>
              <a:rPr lang="en-US" dirty="0"/>
              <a:t>SMA</a:t>
            </a:r>
          </a:p>
        </p:txBody>
      </p:sp>
      <p:pic>
        <p:nvPicPr>
          <p:cNvPr id="5" name="Content Placeholder 4" descr="A screenshot of a computer&#10;&#10;Description automatically generated">
            <a:extLst>
              <a:ext uri="{FF2B5EF4-FFF2-40B4-BE49-F238E27FC236}">
                <a16:creationId xmlns:a16="http://schemas.microsoft.com/office/drawing/2014/main" id="{11FDC0C0-59F9-B156-2DA5-94320464B12E}"/>
              </a:ext>
            </a:extLst>
          </p:cNvPr>
          <p:cNvPicPr>
            <a:picLocks noGrp="1" noChangeAspect="1"/>
          </p:cNvPicPr>
          <p:nvPr>
            <p:ph idx="1"/>
          </p:nvPr>
        </p:nvPicPr>
        <p:blipFill rotWithShape="1">
          <a:blip r:embed="rId2"/>
          <a:srcRect l="21151" t="29565" r="14042" b="24734"/>
          <a:stretch/>
        </p:blipFill>
        <p:spPr>
          <a:xfrm>
            <a:off x="2413416" y="554637"/>
            <a:ext cx="9376234" cy="4467068"/>
          </a:xfrm>
        </p:spPr>
      </p:pic>
      <p:pic>
        <p:nvPicPr>
          <p:cNvPr id="7" name="Picture 6" descr="A screenshot of a computer&#10;&#10;Description automatically generated">
            <a:extLst>
              <a:ext uri="{FF2B5EF4-FFF2-40B4-BE49-F238E27FC236}">
                <a16:creationId xmlns:a16="http://schemas.microsoft.com/office/drawing/2014/main" id="{CF1D85D2-B5CA-123F-45A7-C5C875A022E6}"/>
              </a:ext>
            </a:extLst>
          </p:cNvPr>
          <p:cNvPicPr>
            <a:picLocks noChangeAspect="1"/>
          </p:cNvPicPr>
          <p:nvPr/>
        </p:nvPicPr>
        <p:blipFill rotWithShape="1">
          <a:blip r:embed="rId2"/>
          <a:srcRect l="21294" t="84860" r="29412" b="2488"/>
          <a:stretch/>
        </p:blipFill>
        <p:spPr>
          <a:xfrm>
            <a:off x="2442964" y="5226020"/>
            <a:ext cx="8990084" cy="1399632"/>
          </a:xfrm>
          <a:prstGeom prst="rect">
            <a:avLst/>
          </a:prstGeom>
        </p:spPr>
      </p:pic>
    </p:spTree>
    <p:extLst>
      <p:ext uri="{BB962C8B-B14F-4D97-AF65-F5344CB8AC3E}">
        <p14:creationId xmlns:p14="http://schemas.microsoft.com/office/powerpoint/2010/main" val="3834576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7B993-45C8-8934-8964-0A216F14D355}"/>
              </a:ext>
            </a:extLst>
          </p:cNvPr>
          <p:cNvSpPr>
            <a:spLocks noGrp="1"/>
          </p:cNvSpPr>
          <p:nvPr>
            <p:ph type="title"/>
          </p:nvPr>
        </p:nvSpPr>
        <p:spPr/>
        <p:txBody>
          <a:bodyPr/>
          <a:lstStyle/>
          <a:p>
            <a:r>
              <a:rPr lang="en-US" dirty="0"/>
              <a:t>EMA</a:t>
            </a:r>
          </a:p>
        </p:txBody>
      </p:sp>
      <p:pic>
        <p:nvPicPr>
          <p:cNvPr id="5" name="Content Placeholder 4" descr="A screenshot of a computer&#10;&#10;Description automatically generated">
            <a:extLst>
              <a:ext uri="{FF2B5EF4-FFF2-40B4-BE49-F238E27FC236}">
                <a16:creationId xmlns:a16="http://schemas.microsoft.com/office/drawing/2014/main" id="{CB3D3EC4-980E-2350-2C5A-22020C7A471F}"/>
              </a:ext>
            </a:extLst>
          </p:cNvPr>
          <p:cNvPicPr>
            <a:picLocks noGrp="1" noChangeAspect="1"/>
          </p:cNvPicPr>
          <p:nvPr>
            <p:ph idx="1"/>
          </p:nvPr>
        </p:nvPicPr>
        <p:blipFill rotWithShape="1">
          <a:blip r:embed="rId2"/>
          <a:srcRect l="18991" t="24956" r="10201" b="27422"/>
          <a:stretch/>
        </p:blipFill>
        <p:spPr>
          <a:xfrm>
            <a:off x="2818151" y="569627"/>
            <a:ext cx="10270678" cy="4317166"/>
          </a:xfrm>
        </p:spPr>
      </p:pic>
      <p:pic>
        <p:nvPicPr>
          <p:cNvPr id="7" name="Picture 6" descr="A screenshot of a computer&#10;&#10;Description automatically generated">
            <a:extLst>
              <a:ext uri="{FF2B5EF4-FFF2-40B4-BE49-F238E27FC236}">
                <a16:creationId xmlns:a16="http://schemas.microsoft.com/office/drawing/2014/main" id="{16E4BF63-C4A2-9A5A-9D3B-DF2A3CCD8B7A}"/>
              </a:ext>
            </a:extLst>
          </p:cNvPr>
          <p:cNvPicPr>
            <a:picLocks noChangeAspect="1"/>
          </p:cNvPicPr>
          <p:nvPr/>
        </p:nvPicPr>
        <p:blipFill rotWithShape="1">
          <a:blip r:embed="rId2"/>
          <a:srcRect l="15879" t="83317" r="17004" b="328"/>
          <a:stretch/>
        </p:blipFill>
        <p:spPr>
          <a:xfrm>
            <a:off x="2818151" y="5076118"/>
            <a:ext cx="9091615" cy="1384643"/>
          </a:xfrm>
          <a:prstGeom prst="rect">
            <a:avLst/>
          </a:prstGeom>
        </p:spPr>
      </p:pic>
    </p:spTree>
    <p:extLst>
      <p:ext uri="{BB962C8B-B14F-4D97-AF65-F5344CB8AC3E}">
        <p14:creationId xmlns:p14="http://schemas.microsoft.com/office/powerpoint/2010/main" val="3093078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12"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4" name="Straight Connector 13">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ABB5EB-8023-0814-1148-F7581A696D8F}"/>
              </a:ext>
            </a:extLst>
          </p:cNvPr>
          <p:cNvSpPr>
            <a:spLocks noGrp="1"/>
          </p:cNvSpPr>
          <p:nvPr>
            <p:ph type="title"/>
          </p:nvPr>
        </p:nvSpPr>
        <p:spPr>
          <a:xfrm>
            <a:off x="7879743" y="1104066"/>
            <a:ext cx="3464109" cy="3146318"/>
          </a:xfrm>
        </p:spPr>
        <p:txBody>
          <a:bodyPr vert="horz" lIns="91440" tIns="45720" rIns="91440" bIns="45720" rtlCol="0" anchor="t">
            <a:normAutofit/>
          </a:bodyPr>
          <a:lstStyle/>
          <a:p>
            <a:r>
              <a:rPr lang="en-US" sz="5400" dirty="0"/>
              <a:t>S</a:t>
            </a:r>
            <a:r>
              <a:rPr lang="en-US" sz="5400" i="1" kern="1200" spc="100" baseline="0" dirty="0">
                <a:solidFill>
                  <a:schemeClr val="tx1">
                    <a:lumMod val="85000"/>
                    <a:lumOff val="15000"/>
                  </a:schemeClr>
                </a:solidFill>
                <a:latin typeface="+mj-lt"/>
                <a:ea typeface="+mj-ea"/>
                <a:cs typeface="+mj-cs"/>
              </a:rPr>
              <a:t>tock price </a:t>
            </a:r>
            <a:r>
              <a:rPr lang="en-US" sz="5400" dirty="0"/>
              <a:t>f</a:t>
            </a:r>
            <a:r>
              <a:rPr lang="en-US" sz="5400" i="1" kern="1200" spc="100" baseline="0" dirty="0">
                <a:solidFill>
                  <a:schemeClr val="tx1">
                    <a:lumMod val="85000"/>
                    <a:lumOff val="15000"/>
                  </a:schemeClr>
                </a:solidFill>
                <a:latin typeface="+mj-lt"/>
                <a:ea typeface="+mj-ea"/>
                <a:cs typeface="+mj-cs"/>
              </a:rPr>
              <a:t>or </a:t>
            </a:r>
            <a:r>
              <a:rPr lang="en-US" sz="5400" dirty="0"/>
              <a:t>a </a:t>
            </a:r>
            <a:r>
              <a:rPr lang="en-US" sz="5400" i="1" kern="1200" spc="100" baseline="0" dirty="0">
                <a:solidFill>
                  <a:schemeClr val="tx1">
                    <a:lumMod val="85000"/>
                    <a:lumOff val="15000"/>
                  </a:schemeClr>
                </a:solidFill>
                <a:latin typeface="+mj-lt"/>
                <a:ea typeface="+mj-ea"/>
                <a:cs typeface="+mj-cs"/>
              </a:rPr>
              <a:t>year</a:t>
            </a:r>
          </a:p>
        </p:txBody>
      </p:sp>
      <p:sp>
        <p:nvSpPr>
          <p:cNvPr id="7" name="Content Placeholder 6">
            <a:extLst>
              <a:ext uri="{FF2B5EF4-FFF2-40B4-BE49-F238E27FC236}">
                <a16:creationId xmlns:a16="http://schemas.microsoft.com/office/drawing/2014/main" id="{3A8A2A72-5160-245B-9977-D5FE28576E36}"/>
              </a:ext>
            </a:extLst>
          </p:cNvPr>
          <p:cNvSpPr>
            <a:spLocks noGrp="1"/>
          </p:cNvSpPr>
          <p:nvPr>
            <p:ph sz="half" idx="2"/>
          </p:nvPr>
        </p:nvSpPr>
        <p:spPr>
          <a:xfrm>
            <a:off x="7886673" y="4382814"/>
            <a:ext cx="3457177" cy="1403837"/>
          </a:xfrm>
        </p:spPr>
        <p:txBody>
          <a:bodyPr vert="horz" lIns="91440" tIns="45720" rIns="91440" bIns="45720" rtlCol="0" anchor="t">
            <a:noAutofit/>
          </a:bodyPr>
          <a:lstStyle/>
          <a:p>
            <a:pPr marL="0" indent="0">
              <a:lnSpc>
                <a:spcPct val="100000"/>
              </a:lnSpc>
              <a:buNone/>
            </a:pPr>
            <a:r>
              <a:rPr lang="en-US" dirty="0">
                <a:latin typeface="Arial" panose="020B0604020202020204" pitchFamily="34" charset="0"/>
                <a:cs typeface="Arial" panose="020B0604020202020204" pitchFamily="34" charset="0"/>
              </a:rPr>
              <a:t>In the chart we can see that there is sudden hike in Nov 2023 which as per research was a period where Sentiment Quickly Turned Bullish for stock buyers .</a:t>
            </a:r>
          </a:p>
        </p:txBody>
      </p:sp>
      <p:pic>
        <p:nvPicPr>
          <p:cNvPr id="5" name="Content Placeholder 4" descr="A screen shot of a graph&#10;&#10;Description automatically generated">
            <a:extLst>
              <a:ext uri="{FF2B5EF4-FFF2-40B4-BE49-F238E27FC236}">
                <a16:creationId xmlns:a16="http://schemas.microsoft.com/office/drawing/2014/main" id="{F63A0C8B-3A8F-8FF9-521E-8DD03E25E0E3}"/>
              </a:ext>
            </a:extLst>
          </p:cNvPr>
          <p:cNvPicPr>
            <a:picLocks noGrp="1" noChangeAspect="1"/>
          </p:cNvPicPr>
          <p:nvPr>
            <p:ph sz="half" idx="1"/>
          </p:nvPr>
        </p:nvPicPr>
        <p:blipFill rotWithShape="1">
          <a:blip r:embed="rId2"/>
          <a:srcRect l="22155" t="34968" r="17507" b="18800"/>
          <a:stretch/>
        </p:blipFill>
        <p:spPr>
          <a:xfrm>
            <a:off x="306800" y="1598838"/>
            <a:ext cx="6919060" cy="4184726"/>
          </a:xfrm>
          <a:prstGeom prst="rect">
            <a:avLst/>
          </a:prstGeom>
        </p:spPr>
      </p:pic>
      <p:cxnSp>
        <p:nvCxnSpPr>
          <p:cNvPr id="18" name="Straight Connector 17">
            <a:extLst>
              <a:ext uri="{FF2B5EF4-FFF2-40B4-BE49-F238E27FC236}">
                <a16:creationId xmlns:a16="http://schemas.microsoft.com/office/drawing/2014/main" id="{0552FC00-E6D3-45AF-BE3D-0368141142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2660" y="1143293"/>
            <a:ext cx="0" cy="5714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623822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30"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32" name="Straight Connector 31">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34" name="Rectangle 33">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004094-3F6A-C18F-CC37-C757ACDDBF1C}"/>
              </a:ext>
            </a:extLst>
          </p:cNvPr>
          <p:cNvSpPr>
            <a:spLocks noGrp="1"/>
          </p:cNvSpPr>
          <p:nvPr>
            <p:ph type="title"/>
          </p:nvPr>
        </p:nvSpPr>
        <p:spPr>
          <a:xfrm>
            <a:off x="7879743" y="1104066"/>
            <a:ext cx="3464109" cy="5242946"/>
          </a:xfrm>
        </p:spPr>
        <p:txBody>
          <a:bodyPr vert="horz" lIns="91440" tIns="45720" rIns="91440" bIns="45720" rtlCol="0" anchor="t">
            <a:normAutofit fontScale="90000"/>
          </a:bodyPr>
          <a:lstStyle/>
          <a:p>
            <a:r>
              <a:rPr lang="en-US" sz="5000" i="1" kern="1200" spc="100" baseline="0" dirty="0">
                <a:solidFill>
                  <a:schemeClr val="tx1">
                    <a:lumMod val="85000"/>
                    <a:lumOff val="15000"/>
                  </a:schemeClr>
                </a:solidFill>
                <a:latin typeface="+mj-lt"/>
                <a:ea typeface="+mj-ea"/>
                <a:cs typeface="+mj-cs"/>
              </a:rPr>
              <a:t>Monte Carlo Simulation</a:t>
            </a:r>
            <a:br>
              <a:rPr lang="en-US" sz="5000" i="1" kern="1200" spc="100" baseline="0" dirty="0">
                <a:solidFill>
                  <a:schemeClr val="tx1">
                    <a:lumMod val="85000"/>
                    <a:lumOff val="15000"/>
                  </a:schemeClr>
                </a:solidFill>
                <a:latin typeface="+mj-lt"/>
                <a:ea typeface="+mj-ea"/>
                <a:cs typeface="+mj-cs"/>
              </a:rPr>
            </a:br>
            <a:br>
              <a:rPr lang="en-US" sz="5000" i="1" kern="1200" spc="100" baseline="0" dirty="0">
                <a:solidFill>
                  <a:schemeClr val="tx1">
                    <a:lumMod val="85000"/>
                    <a:lumOff val="15000"/>
                  </a:schemeClr>
                </a:solidFill>
                <a:latin typeface="+mj-lt"/>
                <a:ea typeface="+mj-ea"/>
                <a:cs typeface="+mj-cs"/>
              </a:rPr>
            </a:br>
            <a:r>
              <a:rPr lang="en-US" sz="2000" i="1" kern="1200" spc="100" baseline="0" dirty="0">
                <a:solidFill>
                  <a:schemeClr val="tx1">
                    <a:lumMod val="85000"/>
                    <a:lumOff val="15000"/>
                  </a:schemeClr>
                </a:solidFill>
                <a:latin typeface="+mj-lt"/>
                <a:ea typeface="+mj-ea"/>
                <a:cs typeface="+mj-cs"/>
              </a:rPr>
              <a:t>Benefits:</a:t>
            </a:r>
            <a:br>
              <a:rPr lang="en-US" sz="2000" i="1" kern="1200" spc="100" baseline="0" dirty="0">
                <a:solidFill>
                  <a:schemeClr val="tx1">
                    <a:lumMod val="85000"/>
                    <a:lumOff val="15000"/>
                  </a:schemeClr>
                </a:solidFill>
                <a:latin typeface="+mj-lt"/>
                <a:ea typeface="+mj-ea"/>
                <a:cs typeface="+mj-cs"/>
              </a:rPr>
            </a:br>
            <a:r>
              <a:rPr lang="en-US" sz="2000" i="1" kern="1200" spc="100" baseline="0" dirty="0">
                <a:solidFill>
                  <a:schemeClr val="tx1">
                    <a:lumMod val="85000"/>
                    <a:lumOff val="15000"/>
                  </a:schemeClr>
                </a:solidFill>
                <a:latin typeface="+mj-lt"/>
                <a:ea typeface="+mj-ea"/>
                <a:cs typeface="+mj-cs"/>
              </a:rPr>
              <a:t>Provides insights into the range of possible outcomes and their probabilities, helping decision-makers make informed choices.</a:t>
            </a:r>
            <a:br>
              <a:rPr lang="en-US" sz="2000" i="1" kern="1200" spc="100" baseline="0" dirty="0">
                <a:solidFill>
                  <a:schemeClr val="tx1">
                    <a:lumMod val="85000"/>
                    <a:lumOff val="15000"/>
                  </a:schemeClr>
                </a:solidFill>
                <a:latin typeface="+mj-lt"/>
                <a:ea typeface="+mj-ea"/>
                <a:cs typeface="+mj-cs"/>
              </a:rPr>
            </a:br>
            <a:r>
              <a:rPr lang="en-US" sz="2000" i="1" kern="1200" spc="100" baseline="0" dirty="0">
                <a:solidFill>
                  <a:schemeClr val="tx1">
                    <a:lumMod val="85000"/>
                    <a:lumOff val="15000"/>
                  </a:schemeClr>
                </a:solidFill>
                <a:latin typeface="+mj-lt"/>
                <a:ea typeface="+mj-ea"/>
                <a:cs typeface="+mj-cs"/>
              </a:rPr>
              <a:t>Accounts for uncertainty and variability in complex systems, improving risk assessment and planning.</a:t>
            </a:r>
            <a:br>
              <a:rPr lang="en-US" sz="2000" i="1" kern="1200" spc="100" baseline="0" dirty="0">
                <a:solidFill>
                  <a:schemeClr val="tx1">
                    <a:lumMod val="85000"/>
                    <a:lumOff val="15000"/>
                  </a:schemeClr>
                </a:solidFill>
                <a:latin typeface="+mj-lt"/>
                <a:ea typeface="+mj-ea"/>
                <a:cs typeface="+mj-cs"/>
              </a:rPr>
            </a:br>
            <a:r>
              <a:rPr lang="en-US" sz="2000" i="1" kern="1200" spc="100" baseline="0" dirty="0">
                <a:solidFill>
                  <a:schemeClr val="tx1">
                    <a:lumMod val="85000"/>
                    <a:lumOff val="15000"/>
                  </a:schemeClr>
                </a:solidFill>
                <a:latin typeface="+mj-lt"/>
                <a:ea typeface="+mj-ea"/>
                <a:cs typeface="+mj-cs"/>
              </a:rPr>
              <a:t>Allows for sensitivity analysis to identify the most influential factors and assess their impact on outcomes.</a:t>
            </a:r>
            <a:br>
              <a:rPr lang="en-US" sz="5000" i="1" kern="1200" spc="100" baseline="0" dirty="0">
                <a:solidFill>
                  <a:schemeClr val="tx1">
                    <a:lumMod val="85000"/>
                    <a:lumOff val="15000"/>
                  </a:schemeClr>
                </a:solidFill>
                <a:latin typeface="+mj-lt"/>
                <a:ea typeface="+mj-ea"/>
                <a:cs typeface="+mj-cs"/>
              </a:rPr>
            </a:br>
            <a:endParaRPr lang="en-US" sz="5000" i="1" kern="1200" spc="100" baseline="0" dirty="0">
              <a:solidFill>
                <a:schemeClr val="tx1">
                  <a:lumMod val="85000"/>
                  <a:lumOff val="15000"/>
                </a:schemeClr>
              </a:solidFill>
              <a:latin typeface="+mj-lt"/>
              <a:ea typeface="+mj-ea"/>
              <a:cs typeface="+mj-cs"/>
            </a:endParaRPr>
          </a:p>
        </p:txBody>
      </p:sp>
      <p:pic>
        <p:nvPicPr>
          <p:cNvPr id="7" name="Picture 6" descr="A screenshot of a computer&#10;&#10;Description automatically generated">
            <a:extLst>
              <a:ext uri="{FF2B5EF4-FFF2-40B4-BE49-F238E27FC236}">
                <a16:creationId xmlns:a16="http://schemas.microsoft.com/office/drawing/2014/main" id="{654C0F84-0766-E87A-60A8-7D3DA7E8DF2D}"/>
              </a:ext>
            </a:extLst>
          </p:cNvPr>
          <p:cNvPicPr>
            <a:picLocks noChangeAspect="1"/>
          </p:cNvPicPr>
          <p:nvPr/>
        </p:nvPicPr>
        <p:blipFill rotWithShape="1">
          <a:blip r:embed="rId3"/>
          <a:srcRect l="20641" t="41747" r="16660" b="17985"/>
          <a:stretch/>
        </p:blipFill>
        <p:spPr>
          <a:xfrm>
            <a:off x="620203" y="1467472"/>
            <a:ext cx="6329236" cy="4110368"/>
          </a:xfrm>
          <a:prstGeom prst="rect">
            <a:avLst/>
          </a:prstGeom>
        </p:spPr>
      </p:pic>
      <p:cxnSp>
        <p:nvCxnSpPr>
          <p:cNvPr id="36" name="Straight Connector 35">
            <a:extLst>
              <a:ext uri="{FF2B5EF4-FFF2-40B4-BE49-F238E27FC236}">
                <a16:creationId xmlns:a16="http://schemas.microsoft.com/office/drawing/2014/main" id="{0552FC00-E6D3-45AF-BE3D-0368141142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2660" y="1143293"/>
            <a:ext cx="0" cy="5714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5" name="AutoShape 2">
            <a:extLst>
              <a:ext uri="{FF2B5EF4-FFF2-40B4-BE49-F238E27FC236}">
                <a16:creationId xmlns:a16="http://schemas.microsoft.com/office/drawing/2014/main" id="{8D576889-6E1B-9D54-3BCB-2338FA92CD9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48625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4BEDE-09E6-14DA-97FD-CA53C6BD1D82}"/>
              </a:ext>
            </a:extLst>
          </p:cNvPr>
          <p:cNvSpPr>
            <a:spLocks noGrp="1"/>
          </p:cNvSpPr>
          <p:nvPr>
            <p:ph type="title"/>
          </p:nvPr>
        </p:nvSpPr>
        <p:spPr>
          <a:xfrm>
            <a:off x="1068497" y="1063256"/>
            <a:ext cx="5312254" cy="1540106"/>
          </a:xfrm>
        </p:spPr>
        <p:txBody>
          <a:bodyPr>
            <a:normAutofit/>
          </a:bodyPr>
          <a:lstStyle/>
          <a:p>
            <a:r>
              <a:rPr lang="en-US" sz="5600"/>
              <a:t>Facebook Prophet</a:t>
            </a:r>
          </a:p>
        </p:txBody>
      </p:sp>
      <p:cxnSp>
        <p:nvCxnSpPr>
          <p:cNvPr id="39" name="Straight Connector 38">
            <a:extLst>
              <a:ext uri="{FF2B5EF4-FFF2-40B4-BE49-F238E27FC236}">
                <a16:creationId xmlns:a16="http://schemas.microsoft.com/office/drawing/2014/main" id="{33862825-C012-4895-A17E-F3D1F62D89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Freeform: Shape 40">
            <a:extLst>
              <a:ext uri="{FF2B5EF4-FFF2-40B4-BE49-F238E27FC236}">
                <a16:creationId xmlns:a16="http://schemas.microsoft.com/office/drawing/2014/main" id="{CAF8A158-E51E-4253-820B-3970F7397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76934" y="0"/>
            <a:ext cx="5215066" cy="6858000"/>
          </a:xfrm>
          <a:custGeom>
            <a:avLst/>
            <a:gdLst>
              <a:gd name="connsiteX0" fmla="*/ 2017353 w 5215066"/>
              <a:gd name="connsiteY0" fmla="*/ 0 h 6858000"/>
              <a:gd name="connsiteX1" fmla="*/ 5215066 w 5215066"/>
              <a:gd name="connsiteY1" fmla="*/ 0 h 6858000"/>
              <a:gd name="connsiteX2" fmla="*/ 5215066 w 5215066"/>
              <a:gd name="connsiteY2" fmla="*/ 6858000 h 6858000"/>
              <a:gd name="connsiteX3" fmla="*/ 1292431 w 5215066"/>
              <a:gd name="connsiteY3" fmla="*/ 6858000 h 6858000"/>
              <a:gd name="connsiteX4" fmla="*/ 1012702 w 5215066"/>
              <a:gd name="connsiteY4" fmla="*/ 6549681 h 6858000"/>
              <a:gd name="connsiteX5" fmla="*/ 0 w 5215066"/>
              <a:gd name="connsiteY5" fmla="*/ 3723759 h 6858000"/>
              <a:gd name="connsiteX6" fmla="*/ 1955279 w 5215066"/>
              <a:gd name="connsiteY6" fmla="*/ 3986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2017353" y="0"/>
                </a:moveTo>
                <a:lnTo>
                  <a:pt x="5215066" y="0"/>
                </a:lnTo>
                <a:lnTo>
                  <a:pt x="5215066" y="6858000"/>
                </a:lnTo>
                <a:lnTo>
                  <a:pt x="1292431" y="6858000"/>
                </a:lnTo>
                <a:lnTo>
                  <a:pt x="1012702" y="6549681"/>
                </a:lnTo>
                <a:cubicBezTo>
                  <a:pt x="380046" y="5781733"/>
                  <a:pt x="0" y="4797206"/>
                  <a:pt x="0" y="3723759"/>
                </a:cubicBezTo>
                <a:cubicBezTo>
                  <a:pt x="0" y="2190263"/>
                  <a:pt x="775604" y="838237"/>
                  <a:pt x="1955279" y="3986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A screenshot of a computer&#10;&#10;Description automatically generated">
            <a:extLst>
              <a:ext uri="{FF2B5EF4-FFF2-40B4-BE49-F238E27FC236}">
                <a16:creationId xmlns:a16="http://schemas.microsoft.com/office/drawing/2014/main" id="{3593A8D9-A81E-B818-5350-CF8E4B57FCCA}"/>
              </a:ext>
            </a:extLst>
          </p:cNvPr>
          <p:cNvPicPr>
            <a:picLocks noChangeAspect="1"/>
          </p:cNvPicPr>
          <p:nvPr/>
        </p:nvPicPr>
        <p:blipFill rotWithShape="1">
          <a:blip r:embed="rId3"/>
          <a:srcRect l="25908" t="23536" r="22212" b="29412"/>
          <a:stretch/>
        </p:blipFill>
        <p:spPr>
          <a:xfrm>
            <a:off x="6181687" y="1042574"/>
            <a:ext cx="6010312" cy="4740990"/>
          </a:xfrm>
          <a:prstGeom prst="rect">
            <a:avLst/>
          </a:prstGeom>
        </p:spPr>
      </p:pic>
      <p:sp>
        <p:nvSpPr>
          <p:cNvPr id="43"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lumMod val="85000"/>
              <a:lumOff val="15000"/>
            </a:schemeClr>
          </a:solidFill>
          <a:ln w="0">
            <a:noFill/>
            <a:prstDash val="solid"/>
            <a:round/>
            <a:headEnd/>
            <a:tailEnd/>
          </a:ln>
        </p:spPr>
        <p:txBody>
          <a:bodyPr anchor="ctr"/>
          <a:lstStyle/>
          <a:p>
            <a:endParaRPr lang="en-US"/>
          </a:p>
        </p:txBody>
      </p:sp>
      <p:graphicFrame>
        <p:nvGraphicFramePr>
          <p:cNvPr id="7" name="Content Placeholder 6">
            <a:extLst>
              <a:ext uri="{FF2B5EF4-FFF2-40B4-BE49-F238E27FC236}">
                <a16:creationId xmlns:a16="http://schemas.microsoft.com/office/drawing/2014/main" id="{8033B771-764C-71A1-6479-F16EDB350154}"/>
              </a:ext>
            </a:extLst>
          </p:cNvPr>
          <p:cNvGraphicFramePr>
            <a:graphicFrameLocks noGrp="1"/>
          </p:cNvGraphicFramePr>
          <p:nvPr>
            <p:ph idx="1"/>
            <p:extLst>
              <p:ext uri="{D42A27DB-BD31-4B8C-83A1-F6EECF244321}">
                <p14:modId xmlns:p14="http://schemas.microsoft.com/office/powerpoint/2010/main" val="3267213955"/>
              </p:ext>
            </p:extLst>
          </p:nvPr>
        </p:nvGraphicFramePr>
        <p:xfrm>
          <a:off x="1068497" y="2933390"/>
          <a:ext cx="5312254" cy="36693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22837984"/>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1113FF5-9B84-4A89-BF52-EA3C7E01A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28877"/>
            <a:ext cx="12191999" cy="242912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F2C0B1-8588-D162-B662-3CE2C02635E4}"/>
              </a:ext>
            </a:extLst>
          </p:cNvPr>
          <p:cNvSpPr>
            <a:spLocks noGrp="1"/>
          </p:cNvSpPr>
          <p:nvPr>
            <p:ph type="title"/>
          </p:nvPr>
        </p:nvSpPr>
        <p:spPr>
          <a:xfrm>
            <a:off x="758952" y="4680793"/>
            <a:ext cx="10667998" cy="1326814"/>
          </a:xfrm>
        </p:spPr>
        <p:txBody>
          <a:bodyPr anchor="ctr">
            <a:normAutofit/>
          </a:bodyPr>
          <a:lstStyle/>
          <a:p>
            <a:r>
              <a:rPr lang="en-US" dirty="0">
                <a:solidFill>
                  <a:schemeClr val="bg1"/>
                </a:solidFill>
              </a:rPr>
              <a:t>Recommendations</a:t>
            </a:r>
          </a:p>
        </p:txBody>
      </p:sp>
      <p:sp>
        <p:nvSpPr>
          <p:cNvPr id="17"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solidFill>
          <a:ln w="0">
            <a:noFill/>
            <a:prstDash val="solid"/>
            <a:round/>
            <a:headEnd/>
            <a:tailEnd/>
          </a:ln>
        </p:spPr>
        <p:txBody>
          <a:bodyPr anchor="ctr"/>
          <a:lstStyle/>
          <a:p>
            <a:endParaRPr lang="en-US"/>
          </a:p>
        </p:txBody>
      </p:sp>
      <p:graphicFrame>
        <p:nvGraphicFramePr>
          <p:cNvPr id="4" name="Content Placeholder 3">
            <a:extLst>
              <a:ext uri="{FF2B5EF4-FFF2-40B4-BE49-F238E27FC236}">
                <a16:creationId xmlns:a16="http://schemas.microsoft.com/office/drawing/2014/main" id="{BC06DF90-4437-EA6E-7216-AE4207C65898}"/>
              </a:ext>
            </a:extLst>
          </p:cNvPr>
          <p:cNvGraphicFramePr>
            <a:graphicFrameLocks noGrp="1"/>
          </p:cNvGraphicFramePr>
          <p:nvPr>
            <p:ph idx="1"/>
            <p:extLst>
              <p:ext uri="{D42A27DB-BD31-4B8C-83A1-F6EECF244321}">
                <p14:modId xmlns:p14="http://schemas.microsoft.com/office/powerpoint/2010/main" val="3062019681"/>
              </p:ext>
            </p:extLst>
          </p:nvPr>
        </p:nvGraphicFramePr>
        <p:xfrm>
          <a:off x="0" y="250698"/>
          <a:ext cx="12192000" cy="36484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64288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C9A191-62EE-4A86-8FF9-6794BC3C58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Red drawing pins on a map">
            <a:extLst>
              <a:ext uri="{FF2B5EF4-FFF2-40B4-BE49-F238E27FC236}">
                <a16:creationId xmlns:a16="http://schemas.microsoft.com/office/drawing/2014/main" id="{21232377-C9AE-9424-E7EC-0EE9C4B4A22A}"/>
              </a:ext>
            </a:extLst>
          </p:cNvPr>
          <p:cNvPicPr>
            <a:picLocks noChangeAspect="1"/>
          </p:cNvPicPr>
          <p:nvPr/>
        </p:nvPicPr>
        <p:blipFill rotWithShape="1">
          <a:blip r:embed="rId2">
            <a:duotone>
              <a:schemeClr val="bg2">
                <a:shade val="45000"/>
                <a:satMod val="135000"/>
              </a:schemeClr>
              <a:prstClr val="white"/>
            </a:duotone>
            <a:alphaModFix amt="40000"/>
          </a:blip>
          <a:srcRect t="16860" b="8140"/>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6222F81D-28CB-42CB-9961-602C33F65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1999"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69B63A-C416-6992-15FA-52859D33C2AA}"/>
              </a:ext>
            </a:extLst>
          </p:cNvPr>
          <p:cNvSpPr>
            <a:spLocks noGrp="1"/>
          </p:cNvSpPr>
          <p:nvPr>
            <p:ph type="title"/>
          </p:nvPr>
        </p:nvSpPr>
        <p:spPr>
          <a:xfrm>
            <a:off x="758952" y="1201002"/>
            <a:ext cx="3831335" cy="4312829"/>
          </a:xfrm>
        </p:spPr>
        <p:txBody>
          <a:bodyPr>
            <a:normAutofit/>
          </a:bodyPr>
          <a:lstStyle/>
          <a:p>
            <a:r>
              <a:rPr lang="en-US" dirty="0"/>
              <a:t>References</a:t>
            </a:r>
          </a:p>
        </p:txBody>
      </p:sp>
      <p:cxnSp>
        <p:nvCxnSpPr>
          <p:cNvPr id="13" name="Straight Connector 12">
            <a:extLst>
              <a:ext uri="{FF2B5EF4-FFF2-40B4-BE49-F238E27FC236}">
                <a16:creationId xmlns:a16="http://schemas.microsoft.com/office/drawing/2014/main" id="{081E1E49-F752-49CA-BFF6-1303B0A8AA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2021" y="1143293"/>
            <a:ext cx="0" cy="5714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1556EC8-3AAF-F9A7-65A4-7CFE269391C1}"/>
              </a:ext>
            </a:extLst>
          </p:cNvPr>
          <p:cNvSpPr>
            <a:spLocks noGrp="1"/>
          </p:cNvSpPr>
          <p:nvPr>
            <p:ph idx="1"/>
          </p:nvPr>
        </p:nvSpPr>
        <p:spPr>
          <a:xfrm>
            <a:off x="5232992" y="1201002"/>
            <a:ext cx="6197007" cy="4312829"/>
          </a:xfrm>
        </p:spPr>
        <p:txBody>
          <a:bodyPr>
            <a:normAutofit fontScale="92500"/>
          </a:bodyPr>
          <a:lstStyle/>
          <a:p>
            <a:pPr>
              <a:lnSpc>
                <a:spcPct val="100000"/>
              </a:lnSpc>
            </a:pPr>
            <a:r>
              <a:rPr lang="en-US" sz="1600" dirty="0">
                <a:hlinkClick r:id="rId3"/>
              </a:rPr>
              <a:t>https://www.alphaspread.com/security/nyse/spgi/discount-rate</a:t>
            </a:r>
            <a:endParaRPr lang="en-US" sz="1600" dirty="0"/>
          </a:p>
          <a:p>
            <a:pPr>
              <a:lnSpc>
                <a:spcPct val="100000"/>
              </a:lnSpc>
            </a:pPr>
            <a:r>
              <a:rPr lang="en-CA" sz="1600" dirty="0">
                <a:effectLst/>
                <a:latin typeface="Aptos" panose="020B0004020202020204" pitchFamily="34" charset="0"/>
                <a:ea typeface="Aptos" panose="020B0004020202020204" pitchFamily="34" charset="0"/>
                <a:cs typeface="Times New Roman" panose="02020603050405020304" pitchFamily="18" charset="0"/>
              </a:rPr>
              <a:t> </a:t>
            </a:r>
            <a:r>
              <a:rPr lang="en-CA" sz="1600" u="sng" dirty="0">
                <a:effectLst/>
                <a:latin typeface="Aptos" panose="020B0004020202020204" pitchFamily="34" charset="0"/>
                <a:ea typeface="Aptos" panose="020B0004020202020204" pitchFamily="34" charset="0"/>
                <a:cs typeface="Times New Roman" panose="02020603050405020304" pitchFamily="18" charset="0"/>
                <a:hlinkClick r:id="rId4"/>
              </a:rPr>
              <a:t>https://finance.yahoo.com/news/p-global-inc-spgi-reports-123429467.html?guccounter=1&amp;guce_referrer=aHR0cHM6Ly93d3cuZ29vZ2xlLmNvbS8&amp;guce_referrer_sig=AQAAAJD2pQvSV8WDR7f69nXyEuLGVjuzYhm0W8JvQ9EXrTknZR4zErTJIZpNlNc0R_ejFY7PfHtDmyaZQ4z9A-iXdIrBmxLWFF06QARnwT7cCRKLho5-ht6OVnl4LqlckNX-X9sMj0VuKv00y_y2LaSHwZUuCQHH2fWm2ntGDpfku74f#:~:text=Capital%20Allocation%20and%20Shareholder%20Value,free%20cash%20flow%20to%20shareholders</a:t>
            </a:r>
            <a:r>
              <a:rPr lang="en-CA" sz="1600" dirty="0">
                <a:effectLst/>
                <a:latin typeface="Aptos" panose="020B0004020202020204" pitchFamily="34" charset="0"/>
                <a:ea typeface="Aptos" panose="020B0004020202020204" pitchFamily="34" charset="0"/>
                <a:cs typeface="Times New Roman" panose="02020603050405020304" pitchFamily="18" charset="0"/>
              </a:rPr>
              <a:t>.</a:t>
            </a:r>
            <a:r>
              <a:rPr lang="en-CA" sz="1600" dirty="0">
                <a:effectLst/>
              </a:rPr>
              <a:t> </a:t>
            </a:r>
            <a:endParaRPr lang="en-US" sz="1600" dirty="0"/>
          </a:p>
          <a:p>
            <a:pPr>
              <a:lnSpc>
                <a:spcPct val="100000"/>
              </a:lnSpc>
            </a:pPr>
            <a:r>
              <a:rPr lang="en-US" sz="1600" dirty="0">
                <a:hlinkClick r:id="rId5"/>
              </a:rPr>
              <a:t>https://companiesmarketcap.com/sp-global/marketcap/</a:t>
            </a:r>
            <a:endParaRPr lang="en-US" sz="1600" dirty="0"/>
          </a:p>
          <a:p>
            <a:pPr>
              <a:lnSpc>
                <a:spcPct val="100000"/>
              </a:lnSpc>
            </a:pPr>
            <a:r>
              <a:rPr lang="en-US" sz="1600" dirty="0">
                <a:hlinkClick r:id="rId6"/>
              </a:rPr>
              <a:t>https://finance.yahoo.com/quote/SPGI/profile</a:t>
            </a:r>
            <a:endParaRPr lang="en-US" sz="1600" dirty="0"/>
          </a:p>
          <a:p>
            <a:pPr>
              <a:lnSpc>
                <a:spcPct val="100000"/>
              </a:lnSpc>
            </a:pPr>
            <a:r>
              <a:rPr lang="en-US" sz="1600" dirty="0">
                <a:hlinkClick r:id="rId7"/>
              </a:rPr>
              <a:t>https://finance.yahoo.com/quote/SPGI/history</a:t>
            </a:r>
            <a:endParaRPr lang="en-US" sz="1600" dirty="0"/>
          </a:p>
          <a:p>
            <a:pPr>
              <a:lnSpc>
                <a:spcPct val="100000"/>
              </a:lnSpc>
            </a:pPr>
            <a:r>
              <a:rPr lang="en-US" sz="1600" dirty="0">
                <a:hlinkClick r:id="rId8"/>
              </a:rPr>
              <a:t>https://www.spglobal.com/en/contact-us/office-locations</a:t>
            </a:r>
            <a:endParaRPr lang="en-US" sz="1600" dirty="0"/>
          </a:p>
          <a:p>
            <a:pPr>
              <a:lnSpc>
                <a:spcPct val="100000"/>
              </a:lnSpc>
            </a:pPr>
            <a:r>
              <a:rPr lang="en-US" sz="1600" dirty="0">
                <a:hlinkClick r:id="rId9"/>
              </a:rPr>
              <a:t>https://www.gurufocus.com/term/InventoryTurnover/SPGI/Inventory-Turnover/S&amp;P-Global</a:t>
            </a:r>
            <a:endParaRPr lang="en-US" sz="1600" dirty="0"/>
          </a:p>
          <a:p>
            <a:pPr>
              <a:lnSpc>
                <a:spcPct val="100000"/>
              </a:lnSpc>
            </a:pPr>
            <a:endParaRPr lang="en-US" sz="1600" dirty="0"/>
          </a:p>
          <a:p>
            <a:pPr>
              <a:lnSpc>
                <a:spcPct val="100000"/>
              </a:lnSpc>
            </a:pPr>
            <a:endParaRPr lang="en-US" sz="1600" dirty="0"/>
          </a:p>
          <a:p>
            <a:pPr>
              <a:lnSpc>
                <a:spcPct val="100000"/>
              </a:lnSpc>
            </a:pPr>
            <a:endParaRPr lang="en-US" sz="1600" dirty="0"/>
          </a:p>
          <a:p>
            <a:pPr>
              <a:lnSpc>
                <a:spcPct val="100000"/>
              </a:lnSpc>
            </a:pPr>
            <a:endParaRPr lang="en-US" sz="1600" dirty="0"/>
          </a:p>
          <a:p>
            <a:pPr>
              <a:lnSpc>
                <a:spcPct val="100000"/>
              </a:lnSpc>
            </a:pPr>
            <a:endParaRPr lang="en-US" sz="1600" dirty="0"/>
          </a:p>
        </p:txBody>
      </p:sp>
      <p:sp>
        <p:nvSpPr>
          <p:cNvPr id="15" name="Freeform 6">
            <a:extLst>
              <a:ext uri="{FF2B5EF4-FFF2-40B4-BE49-F238E27FC236}">
                <a16:creationId xmlns:a16="http://schemas.microsoft.com/office/drawing/2014/main" id="{4E75910E-4112-4447-8981-4CA7ACEF9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4190203814"/>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10247"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0249" name="Straight Connector 10248">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0251" name="Rectangle 10250">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a:extLst>
              <a:ext uri="{FF2B5EF4-FFF2-40B4-BE49-F238E27FC236}">
                <a16:creationId xmlns:a16="http://schemas.microsoft.com/office/drawing/2014/main" id="{2C9D0B38-5205-6E5D-A690-E7C6D0B6C509}"/>
              </a:ext>
            </a:extLst>
          </p:cNvPr>
          <p:cNvPicPr>
            <a:picLocks noChangeAspect="1" noChangeArrowheads="1"/>
          </p:cNvPicPr>
          <p:nvPr/>
        </p:nvPicPr>
        <p:blipFill>
          <a:blip r:embed="rId3"/>
          <a:srcRect l="13663" r="13663"/>
          <a:stretch/>
        </p:blipFill>
        <p:spPr bwMode="auto">
          <a:xfrm>
            <a:off x="3331592" y="0"/>
            <a:ext cx="8860407" cy="6857990"/>
          </a:xfrm>
          <a:custGeom>
            <a:avLst/>
            <a:gdLst/>
            <a:ahLst/>
            <a:cxnLst/>
            <a:rect l="l" t="t" r="r" b="b"/>
            <a:pathLst>
              <a:path w="8860407" h="6858000">
                <a:moveTo>
                  <a:pt x="0" y="0"/>
                </a:moveTo>
                <a:lnTo>
                  <a:pt x="8860407" y="0"/>
                </a:lnTo>
                <a:lnTo>
                  <a:pt x="8860407" y="6858000"/>
                </a:lnTo>
                <a:lnTo>
                  <a:pt x="661049" y="6858000"/>
                </a:lnTo>
                <a:lnTo>
                  <a:pt x="832672" y="6662026"/>
                </a:lnTo>
                <a:cubicBezTo>
                  <a:pt x="1465328" y="5866432"/>
                  <a:pt x="1845374" y="4846462"/>
                  <a:pt x="1845374" y="3734370"/>
                </a:cubicBezTo>
                <a:cubicBezTo>
                  <a:pt x="1845374" y="2244963"/>
                  <a:pt x="1163691" y="920792"/>
                  <a:pt x="106458" y="79568"/>
                </a:cubicBezTo>
                <a:close/>
              </a:path>
            </a:pathLst>
          </a:custGeom>
          <a:solidFill>
            <a:srgbClr val="FFFFFF">
              <a:shade val="85000"/>
            </a:srgbClr>
          </a:solidFill>
        </p:spPr>
      </p:pic>
      <p:sp>
        <p:nvSpPr>
          <p:cNvPr id="5" name="Text Placeholder 4">
            <a:extLst>
              <a:ext uri="{FF2B5EF4-FFF2-40B4-BE49-F238E27FC236}">
                <a16:creationId xmlns:a16="http://schemas.microsoft.com/office/drawing/2014/main" id="{7DBF1011-9500-4138-7E35-C035FA9B4106}"/>
              </a:ext>
            </a:extLst>
          </p:cNvPr>
          <p:cNvSpPr>
            <a:spLocks noGrp="1"/>
          </p:cNvSpPr>
          <p:nvPr>
            <p:ph type="body" idx="1"/>
          </p:nvPr>
        </p:nvSpPr>
        <p:spPr>
          <a:xfrm>
            <a:off x="758952" y="2942716"/>
            <a:ext cx="3447287" cy="1126364"/>
          </a:xfrm>
        </p:spPr>
        <p:txBody>
          <a:bodyPr vert="horz" lIns="91440" tIns="45720" rIns="91440" bIns="45720" rtlCol="0" anchor="t">
            <a:normAutofit/>
          </a:bodyPr>
          <a:lstStyle/>
          <a:p>
            <a:pPr>
              <a:lnSpc>
                <a:spcPct val="100000"/>
              </a:lnSpc>
            </a:pPr>
            <a:r>
              <a:rPr lang="en-US" sz="5400" dirty="0"/>
              <a:t>Thankyou</a:t>
            </a:r>
          </a:p>
        </p:txBody>
      </p:sp>
      <p:sp>
        <p:nvSpPr>
          <p:cNvPr id="10253"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077455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37F3C4-B13C-E8C4-6E31-ECA665F7F1D8}"/>
              </a:ext>
            </a:extLst>
          </p:cNvPr>
          <p:cNvSpPr>
            <a:spLocks noGrp="1"/>
          </p:cNvSpPr>
          <p:nvPr>
            <p:ph type="title"/>
          </p:nvPr>
        </p:nvSpPr>
        <p:spPr>
          <a:xfrm>
            <a:off x="758952" y="758951"/>
            <a:ext cx="4782039" cy="1966747"/>
          </a:xfrm>
        </p:spPr>
        <p:txBody>
          <a:bodyPr anchor="ctr">
            <a:normAutofit/>
          </a:bodyPr>
          <a:lstStyle/>
          <a:p>
            <a:r>
              <a:rPr lang="en-US" dirty="0"/>
              <a:t>Members</a:t>
            </a:r>
          </a:p>
        </p:txBody>
      </p:sp>
      <p:cxnSp>
        <p:nvCxnSpPr>
          <p:cNvPr id="18" name="Straight Connector 17">
            <a:extLst>
              <a:ext uri="{FF2B5EF4-FFF2-40B4-BE49-F238E27FC236}">
                <a16:creationId xmlns:a16="http://schemas.microsoft.com/office/drawing/2014/main" id="{AEF97C72-3F89-4F0A-9629-01818B389C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8503" y="2954301"/>
            <a:ext cx="47548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D1E5D537-8234-1480-8BA9-3927CF15C16E}"/>
              </a:ext>
            </a:extLst>
          </p:cNvPr>
          <p:cNvSpPr>
            <a:spLocks noGrp="1"/>
          </p:cNvSpPr>
          <p:nvPr>
            <p:ph idx="1"/>
          </p:nvPr>
        </p:nvSpPr>
        <p:spPr>
          <a:xfrm>
            <a:off x="758826" y="3161684"/>
            <a:ext cx="4782166" cy="2620405"/>
          </a:xfrm>
        </p:spPr>
        <p:txBody>
          <a:bodyPr>
            <a:normAutofit/>
          </a:bodyPr>
          <a:lstStyle/>
          <a:p>
            <a:pPr marL="0" indent="0">
              <a:buNone/>
            </a:pPr>
            <a:r>
              <a:rPr lang="en-US" dirty="0"/>
              <a:t>Nitin </a:t>
            </a:r>
          </a:p>
          <a:p>
            <a:pPr marL="0" indent="0">
              <a:buNone/>
            </a:pPr>
            <a:r>
              <a:rPr lang="en-US" dirty="0"/>
              <a:t>Alisha Mahajan</a:t>
            </a:r>
          </a:p>
          <a:p>
            <a:pPr marL="0" indent="0">
              <a:buNone/>
            </a:pPr>
            <a:r>
              <a:rPr lang="en-US" dirty="0"/>
              <a:t>Gaurav Negi </a:t>
            </a:r>
          </a:p>
          <a:p>
            <a:pPr marL="0" indent="0">
              <a:buNone/>
            </a:pPr>
            <a:r>
              <a:rPr lang="en-US" dirty="0"/>
              <a:t>Harshita Sanjay Dhiman</a:t>
            </a:r>
          </a:p>
          <a:p>
            <a:pPr marL="0" indent="0">
              <a:buNone/>
            </a:pPr>
            <a:r>
              <a:rPr lang="en-US" dirty="0"/>
              <a:t>Pallavi Rajendran</a:t>
            </a:r>
          </a:p>
        </p:txBody>
      </p:sp>
      <p:pic>
        <p:nvPicPr>
          <p:cNvPr id="20" name="Picture 19" descr="Conference room table">
            <a:extLst>
              <a:ext uri="{FF2B5EF4-FFF2-40B4-BE49-F238E27FC236}">
                <a16:creationId xmlns:a16="http://schemas.microsoft.com/office/drawing/2014/main" id="{F89CA0DA-0E04-3281-0AD5-AF5E4681CEFB}"/>
              </a:ext>
            </a:extLst>
          </p:cNvPr>
          <p:cNvPicPr>
            <a:picLocks noChangeAspect="1"/>
          </p:cNvPicPr>
          <p:nvPr/>
        </p:nvPicPr>
        <p:blipFill rotWithShape="1">
          <a:blip r:embed="rId2"/>
          <a:srcRect l="20667"/>
          <a:stretch/>
        </p:blipFill>
        <p:spPr>
          <a:xfrm>
            <a:off x="6096000" y="10"/>
            <a:ext cx="6095998" cy="6857990"/>
          </a:xfrm>
          <a:prstGeom prst="rect">
            <a:avLst/>
          </a:prstGeom>
        </p:spPr>
      </p:pic>
      <p:sp>
        <p:nvSpPr>
          <p:cNvPr id="21"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1000308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805C04-66FE-4F13-D2C2-DF59A451232B}"/>
              </a:ext>
            </a:extLst>
          </p:cNvPr>
          <p:cNvSpPr>
            <a:spLocks noGrp="1"/>
          </p:cNvSpPr>
          <p:nvPr>
            <p:ph type="title"/>
          </p:nvPr>
        </p:nvSpPr>
        <p:spPr>
          <a:xfrm>
            <a:off x="5877532" y="1063255"/>
            <a:ext cx="5312254" cy="1806727"/>
          </a:xfrm>
        </p:spPr>
        <p:txBody>
          <a:bodyPr>
            <a:normAutofit/>
          </a:bodyPr>
          <a:lstStyle/>
          <a:p>
            <a:r>
              <a:rPr lang="en-US" dirty="0"/>
              <a:t>Introduction</a:t>
            </a:r>
          </a:p>
        </p:txBody>
      </p:sp>
      <p:pic>
        <p:nvPicPr>
          <p:cNvPr id="17" name="Picture 16" descr="Colourful charts and graphs">
            <a:extLst>
              <a:ext uri="{FF2B5EF4-FFF2-40B4-BE49-F238E27FC236}">
                <a16:creationId xmlns:a16="http://schemas.microsoft.com/office/drawing/2014/main" id="{FE60FF0C-7FBD-336F-7F9E-C9CD46502A9F}"/>
              </a:ext>
            </a:extLst>
          </p:cNvPr>
          <p:cNvPicPr>
            <a:picLocks noChangeAspect="1"/>
          </p:cNvPicPr>
          <p:nvPr/>
        </p:nvPicPr>
        <p:blipFill rotWithShape="1">
          <a:blip r:embed="rId2"/>
          <a:srcRect l="26695" r="22545" b="-1"/>
          <a:stretch/>
        </p:blipFill>
        <p:spPr>
          <a:xfrm>
            <a:off x="1" y="10"/>
            <a:ext cx="5215066" cy="6857990"/>
          </a:xfrm>
          <a:custGeom>
            <a:avLst/>
            <a:gdLst/>
            <a:ahLst/>
            <a:cxnLst/>
            <a:rect l="l" t="t" r="r" b="b"/>
            <a:pathLst>
              <a:path w="5215066" h="6845983">
                <a:moveTo>
                  <a:pt x="0" y="0"/>
                </a:moveTo>
                <a:lnTo>
                  <a:pt x="3197713" y="0"/>
                </a:lnTo>
                <a:lnTo>
                  <a:pt x="3259787" y="39795"/>
                </a:lnTo>
                <a:cubicBezTo>
                  <a:pt x="4439462" y="836768"/>
                  <a:pt x="5215066" y="2186425"/>
                  <a:pt x="5215066" y="3717234"/>
                </a:cubicBezTo>
                <a:cubicBezTo>
                  <a:pt x="5215066" y="4788800"/>
                  <a:pt x="4835020" y="5771602"/>
                  <a:pt x="4202364" y="6538204"/>
                </a:cubicBezTo>
                <a:lnTo>
                  <a:pt x="3922635" y="6845983"/>
                </a:lnTo>
                <a:lnTo>
                  <a:pt x="0" y="6845983"/>
                </a:lnTo>
                <a:close/>
              </a:path>
            </a:pathLst>
          </a:custGeom>
        </p:spPr>
      </p:pic>
      <p:cxnSp>
        <p:nvCxnSpPr>
          <p:cNvPr id="25" name="Straight Connector 24">
            <a:extLst>
              <a:ext uri="{FF2B5EF4-FFF2-40B4-BE49-F238E27FC236}">
                <a16:creationId xmlns:a16="http://schemas.microsoft.com/office/drawing/2014/main" id="{C1FC086D-39EC-448D-97E7-FF23235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86332" y="3088919"/>
            <a:ext cx="52120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D271283-0961-BEA0-72A2-75292EEDF7C4}"/>
              </a:ext>
            </a:extLst>
          </p:cNvPr>
          <p:cNvSpPr>
            <a:spLocks noGrp="1"/>
          </p:cNvSpPr>
          <p:nvPr>
            <p:ph idx="1"/>
          </p:nvPr>
        </p:nvSpPr>
        <p:spPr>
          <a:xfrm>
            <a:off x="5877532" y="3309582"/>
            <a:ext cx="5312254" cy="3293129"/>
          </a:xfrm>
        </p:spPr>
        <p:txBody>
          <a:bodyPr>
            <a:normAutofit/>
          </a:bodyPr>
          <a:lstStyle/>
          <a:p>
            <a:r>
              <a:rPr lang="en-CA" dirty="0">
                <a:solidFill>
                  <a:schemeClr val="tx1"/>
                </a:solidFill>
                <a:effectLst/>
                <a:latin typeface="Arial" panose="020B0604020202020204" pitchFamily="34" charset="0"/>
                <a:ea typeface="Aptos" panose="020B0004020202020204" pitchFamily="34" charset="0"/>
                <a:cs typeface="Arial" panose="020B0604020202020204" pitchFamily="34" charset="0"/>
              </a:rPr>
              <a:t>SPGI refers to S&amp;P Global Inc., a leading provider of financial market intelligence, data, and analytics.</a:t>
            </a:r>
          </a:p>
          <a:p>
            <a:r>
              <a:rPr lang="en-US" dirty="0">
                <a:solidFill>
                  <a:schemeClr val="tx1"/>
                </a:solidFill>
                <a:latin typeface="Arial" panose="020B0604020202020204" pitchFamily="34" charset="0"/>
                <a:cs typeface="Arial" panose="020B0604020202020204" pitchFamily="34" charset="0"/>
              </a:rPr>
              <a:t>The company has </a:t>
            </a:r>
            <a:r>
              <a:rPr lang="en-US" b="1" dirty="0">
                <a:solidFill>
                  <a:schemeClr val="tx1"/>
                </a:solidFill>
                <a:latin typeface="Arial" panose="020B0604020202020204" pitchFamily="34" charset="0"/>
                <a:cs typeface="Arial" panose="020B0604020202020204" pitchFamily="34" charset="0"/>
              </a:rPr>
              <a:t>40450</a:t>
            </a:r>
            <a:r>
              <a:rPr lang="en-US" dirty="0">
                <a:solidFill>
                  <a:schemeClr val="tx1"/>
                </a:solidFill>
                <a:latin typeface="Arial" panose="020B0604020202020204" pitchFamily="34" charset="0"/>
                <a:cs typeface="Arial" panose="020B0604020202020204" pitchFamily="34" charset="0"/>
              </a:rPr>
              <a:t> number of employees globally .</a:t>
            </a:r>
          </a:p>
          <a:p>
            <a:r>
              <a:rPr lang="en-US" dirty="0">
                <a:solidFill>
                  <a:schemeClr val="tx1"/>
                </a:solidFill>
                <a:latin typeface="Arial" panose="020B0604020202020204" pitchFamily="34" charset="0"/>
                <a:cs typeface="Arial" panose="020B0604020202020204" pitchFamily="34" charset="0"/>
              </a:rPr>
              <a:t> No of offices Globally 70 Offices in 28 countries.</a:t>
            </a:r>
          </a:p>
          <a:p>
            <a:r>
              <a:rPr lang="en-US" dirty="0">
                <a:solidFill>
                  <a:schemeClr val="tx1"/>
                </a:solidFill>
                <a:latin typeface="Arial" panose="020B0604020202020204" pitchFamily="34" charset="0"/>
                <a:cs typeface="Arial" panose="020B0604020202020204" pitchFamily="34" charset="0"/>
              </a:rPr>
              <a:t>Share  Price as on today $435.00 USD.</a:t>
            </a:r>
          </a:p>
          <a:p>
            <a:endParaRPr lang="en-US" dirty="0"/>
          </a:p>
          <a:p>
            <a:endParaRPr lang="en-US" dirty="0"/>
          </a:p>
          <a:p>
            <a:endParaRPr lang="en-US" dirty="0"/>
          </a:p>
        </p:txBody>
      </p:sp>
      <p:sp>
        <p:nvSpPr>
          <p:cNvPr id="27"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4815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0939B-DD65-ED73-1B26-A5DEE419A4B6}"/>
              </a:ext>
            </a:extLst>
          </p:cNvPr>
          <p:cNvSpPr>
            <a:spLocks noGrp="1"/>
          </p:cNvSpPr>
          <p:nvPr>
            <p:ph type="title"/>
          </p:nvPr>
        </p:nvSpPr>
        <p:spPr/>
        <p:txBody>
          <a:bodyPr/>
          <a:lstStyle/>
          <a:p>
            <a:r>
              <a:rPr lang="en-US" dirty="0"/>
              <a:t>History</a:t>
            </a:r>
            <a:br>
              <a:rPr lang="en-US" dirty="0"/>
            </a:br>
            <a:endParaRPr lang="en-US" dirty="0"/>
          </a:p>
        </p:txBody>
      </p:sp>
      <p:graphicFrame>
        <p:nvGraphicFramePr>
          <p:cNvPr id="5" name="Content Placeholder 2">
            <a:extLst>
              <a:ext uri="{FF2B5EF4-FFF2-40B4-BE49-F238E27FC236}">
                <a16:creationId xmlns:a16="http://schemas.microsoft.com/office/drawing/2014/main" id="{BC1024BB-337B-4C5C-7A71-3FA9FA20B84E}"/>
              </a:ext>
            </a:extLst>
          </p:cNvPr>
          <p:cNvGraphicFramePr>
            <a:graphicFrameLocks noGrp="1"/>
          </p:cNvGraphicFramePr>
          <p:nvPr>
            <p:ph idx="1"/>
          </p:nvPr>
        </p:nvGraphicFramePr>
        <p:xfrm>
          <a:off x="5184648" y="758952"/>
          <a:ext cx="6245352" cy="47548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Table 3">
            <a:extLst>
              <a:ext uri="{FF2B5EF4-FFF2-40B4-BE49-F238E27FC236}">
                <a16:creationId xmlns:a16="http://schemas.microsoft.com/office/drawing/2014/main" id="{016523EA-0923-8D7B-74C6-1855EE17B534}"/>
              </a:ext>
            </a:extLst>
          </p:cNvPr>
          <p:cNvGraphicFramePr>
            <a:graphicFrameLocks noGrp="1"/>
          </p:cNvGraphicFramePr>
          <p:nvPr>
            <p:extLst>
              <p:ext uri="{D42A27DB-BD31-4B8C-83A1-F6EECF244321}">
                <p14:modId xmlns:p14="http://schemas.microsoft.com/office/powerpoint/2010/main" val="2082975278"/>
              </p:ext>
            </p:extLst>
          </p:nvPr>
        </p:nvGraphicFramePr>
        <p:xfrm>
          <a:off x="164593" y="1920341"/>
          <a:ext cx="4733228" cy="3975963"/>
        </p:xfrm>
        <a:graphic>
          <a:graphicData uri="http://schemas.openxmlformats.org/drawingml/2006/table">
            <a:tbl>
              <a:tblPr firstRow="1" bandRow="1">
                <a:tableStyleId>{5C22544A-7EE6-4342-B048-85BDC9FD1C3A}</a:tableStyleId>
              </a:tblPr>
              <a:tblGrid>
                <a:gridCol w="4733228">
                  <a:extLst>
                    <a:ext uri="{9D8B030D-6E8A-4147-A177-3AD203B41FA5}">
                      <a16:colId xmlns:a16="http://schemas.microsoft.com/office/drawing/2014/main" val="2093614686"/>
                    </a:ext>
                  </a:extLst>
                </a:gridCol>
              </a:tblGrid>
              <a:tr h="4298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1" kern="1200" dirty="0">
                          <a:solidFill>
                            <a:schemeClr val="lt1"/>
                          </a:solidFill>
                          <a:effectLst/>
                        </a:rPr>
                        <a:t>Financial Intelligence Solutions</a:t>
                      </a:r>
                      <a:endParaRPr lang="en-CA" sz="1800" b="1" kern="1200" dirty="0">
                        <a:solidFill>
                          <a:schemeClr val="lt1"/>
                        </a:solidFill>
                        <a:effectLst/>
                        <a:latin typeface="+mn-lt"/>
                        <a:ea typeface="+mn-ea"/>
                        <a:cs typeface="+mn-cs"/>
                      </a:endParaRPr>
                    </a:p>
                  </a:txBody>
                  <a:tcPr/>
                </a:tc>
                <a:extLst>
                  <a:ext uri="{0D108BD9-81ED-4DB2-BD59-A6C34878D82A}">
                    <a16:rowId xmlns:a16="http://schemas.microsoft.com/office/drawing/2014/main" val="3120434511"/>
                  </a:ext>
                </a:extLst>
              </a:tr>
              <a:tr h="4298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rPr>
                        <a:t>Market Data Providers</a:t>
                      </a:r>
                      <a:endParaRPr lang="en-CA" sz="1800" kern="1200" dirty="0">
                        <a:solidFill>
                          <a:schemeClr val="dk1"/>
                        </a:solidFill>
                        <a:effectLst/>
                        <a:latin typeface="+mn-lt"/>
                        <a:ea typeface="+mn-ea"/>
                        <a:cs typeface="+mn-cs"/>
                      </a:endParaRPr>
                    </a:p>
                  </a:txBody>
                  <a:tcPr/>
                </a:tc>
                <a:extLst>
                  <a:ext uri="{0D108BD9-81ED-4DB2-BD59-A6C34878D82A}">
                    <a16:rowId xmlns:a16="http://schemas.microsoft.com/office/drawing/2014/main" val="2810357761"/>
                  </a:ext>
                </a:extLst>
              </a:tr>
              <a:tr h="7522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rPr>
                        <a:t>Financial Analytics and Research Firms</a:t>
                      </a:r>
                      <a:endParaRPr lang="en-CA" sz="1800" kern="1200" dirty="0">
                        <a:solidFill>
                          <a:schemeClr val="dk1"/>
                        </a:solidFill>
                        <a:effectLst/>
                        <a:latin typeface="+mn-lt"/>
                        <a:ea typeface="+mn-ea"/>
                        <a:cs typeface="+mn-cs"/>
                      </a:endParaRPr>
                    </a:p>
                  </a:txBody>
                  <a:tcPr/>
                </a:tc>
                <a:extLst>
                  <a:ext uri="{0D108BD9-81ED-4DB2-BD59-A6C34878D82A}">
                    <a16:rowId xmlns:a16="http://schemas.microsoft.com/office/drawing/2014/main" val="572261039"/>
                  </a:ext>
                </a:extLst>
              </a:tr>
              <a:tr h="4298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rPr>
                        <a:t>Index Providers</a:t>
                      </a:r>
                      <a:endParaRPr lang="en-CA" sz="1800" kern="1200" dirty="0">
                        <a:solidFill>
                          <a:schemeClr val="dk1"/>
                        </a:solidFill>
                        <a:effectLst/>
                        <a:latin typeface="+mn-lt"/>
                        <a:ea typeface="+mn-ea"/>
                        <a:cs typeface="+mn-cs"/>
                      </a:endParaRPr>
                    </a:p>
                  </a:txBody>
                  <a:tcPr/>
                </a:tc>
                <a:extLst>
                  <a:ext uri="{0D108BD9-81ED-4DB2-BD59-A6C34878D82A}">
                    <a16:rowId xmlns:a16="http://schemas.microsoft.com/office/drawing/2014/main" val="4284960398"/>
                  </a:ext>
                </a:extLst>
              </a:tr>
              <a:tr h="4298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rPr>
                        <a:t>Credit Rating Agencies</a:t>
                      </a:r>
                      <a:endParaRPr lang="en-CA" sz="1800" kern="1200" dirty="0">
                        <a:solidFill>
                          <a:schemeClr val="dk1"/>
                        </a:solidFill>
                        <a:effectLst/>
                        <a:latin typeface="+mn-lt"/>
                        <a:ea typeface="+mn-ea"/>
                        <a:cs typeface="+mn-cs"/>
                      </a:endParaRPr>
                    </a:p>
                  </a:txBody>
                  <a:tcPr/>
                </a:tc>
                <a:extLst>
                  <a:ext uri="{0D108BD9-81ED-4DB2-BD59-A6C34878D82A}">
                    <a16:rowId xmlns:a16="http://schemas.microsoft.com/office/drawing/2014/main" val="3388957352"/>
                  </a:ext>
                </a:extLst>
              </a:tr>
              <a:tr h="7522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rPr>
                        <a:t>Regulatory and Compliance Solutions</a:t>
                      </a:r>
                      <a:endParaRPr lang="en-CA" sz="1800" kern="1200" dirty="0">
                        <a:solidFill>
                          <a:schemeClr val="dk1"/>
                        </a:solidFill>
                        <a:effectLst/>
                        <a:latin typeface="+mn-lt"/>
                        <a:ea typeface="+mn-ea"/>
                        <a:cs typeface="+mn-cs"/>
                      </a:endParaRPr>
                    </a:p>
                  </a:txBody>
                  <a:tcPr/>
                </a:tc>
                <a:extLst>
                  <a:ext uri="{0D108BD9-81ED-4DB2-BD59-A6C34878D82A}">
                    <a16:rowId xmlns:a16="http://schemas.microsoft.com/office/drawing/2014/main" val="1365712569"/>
                  </a:ext>
                </a:extLst>
              </a:tr>
              <a:tr h="7522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rPr>
                        <a:t>Artificial Technology solutions (with Kensho Technologies)</a:t>
                      </a:r>
                      <a:endParaRPr lang="en-CA" sz="1800" kern="1200" dirty="0">
                        <a:solidFill>
                          <a:schemeClr val="dk1"/>
                        </a:solidFill>
                        <a:effectLst/>
                        <a:latin typeface="+mn-lt"/>
                        <a:ea typeface="+mn-ea"/>
                        <a:cs typeface="+mn-cs"/>
                      </a:endParaRPr>
                    </a:p>
                  </a:txBody>
                  <a:tcPr/>
                </a:tc>
                <a:extLst>
                  <a:ext uri="{0D108BD9-81ED-4DB2-BD59-A6C34878D82A}">
                    <a16:rowId xmlns:a16="http://schemas.microsoft.com/office/drawing/2014/main" val="1865466559"/>
                  </a:ext>
                </a:extLst>
              </a:tr>
            </a:tbl>
          </a:graphicData>
        </a:graphic>
      </p:graphicFrame>
    </p:spTree>
    <p:extLst>
      <p:ext uri="{BB962C8B-B14F-4D97-AF65-F5344CB8AC3E}">
        <p14:creationId xmlns:p14="http://schemas.microsoft.com/office/powerpoint/2010/main" val="1291395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51" name="Rectangle 2050">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1E089C-3A46-F6FC-82AF-23937AB72E33}"/>
              </a:ext>
            </a:extLst>
          </p:cNvPr>
          <p:cNvSpPr>
            <a:spLocks noGrp="1"/>
          </p:cNvSpPr>
          <p:nvPr>
            <p:ph type="title"/>
          </p:nvPr>
        </p:nvSpPr>
        <p:spPr>
          <a:xfrm>
            <a:off x="758952" y="420625"/>
            <a:ext cx="10667998" cy="1374056"/>
          </a:xfrm>
        </p:spPr>
        <p:txBody>
          <a:bodyPr anchor="b">
            <a:normAutofit/>
          </a:bodyPr>
          <a:lstStyle/>
          <a:p>
            <a:r>
              <a:rPr lang="en-US"/>
              <a:t>Current operations</a:t>
            </a:r>
          </a:p>
        </p:txBody>
      </p:sp>
      <p:sp>
        <p:nvSpPr>
          <p:cNvPr id="205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graphicFrame>
        <p:nvGraphicFramePr>
          <p:cNvPr id="5" name="Content Placeholder 2">
            <a:extLst>
              <a:ext uri="{FF2B5EF4-FFF2-40B4-BE49-F238E27FC236}">
                <a16:creationId xmlns:a16="http://schemas.microsoft.com/office/drawing/2014/main" id="{1B757181-B90D-C3C1-1200-DE6A6ED13592}"/>
              </a:ext>
            </a:extLst>
          </p:cNvPr>
          <p:cNvGraphicFramePr>
            <a:graphicFrameLocks noGrp="1"/>
          </p:cNvGraphicFramePr>
          <p:nvPr>
            <p:ph idx="1"/>
            <p:extLst>
              <p:ext uri="{D42A27DB-BD31-4B8C-83A1-F6EECF244321}">
                <p14:modId xmlns:p14="http://schemas.microsoft.com/office/powerpoint/2010/main" val="73719981"/>
              </p:ext>
            </p:extLst>
          </p:nvPr>
        </p:nvGraphicFramePr>
        <p:xfrm>
          <a:off x="752857" y="2436128"/>
          <a:ext cx="10677144" cy="32657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65246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46EA03-F426-6EE8-F259-5FF768C88B71}"/>
              </a:ext>
            </a:extLst>
          </p:cNvPr>
          <p:cNvSpPr>
            <a:spLocks noGrp="1"/>
          </p:cNvSpPr>
          <p:nvPr>
            <p:ph type="title"/>
          </p:nvPr>
        </p:nvSpPr>
        <p:spPr>
          <a:xfrm>
            <a:off x="1068497" y="1063255"/>
            <a:ext cx="3122148" cy="5539459"/>
          </a:xfrm>
        </p:spPr>
        <p:txBody>
          <a:bodyPr>
            <a:normAutofit/>
          </a:bodyPr>
          <a:lstStyle/>
          <a:p>
            <a:r>
              <a:rPr lang="en-US" sz="3200" b="1" dirty="0"/>
              <a:t>Macroeconomic environment</a:t>
            </a:r>
            <a:br>
              <a:rPr lang="en-US" sz="2000" dirty="0"/>
            </a:br>
            <a:br>
              <a:rPr lang="en-US" sz="2000" dirty="0"/>
            </a:br>
            <a:r>
              <a:rPr lang="en-US" sz="2000" dirty="0"/>
              <a:t>S&amp;P Global has historically pursued a combination of organic growth, strategic partnerships, and selective acquisitions to expand its business and maintain its position as a global leader in financial information and analytics.</a:t>
            </a:r>
            <a:br>
              <a:rPr lang="en-US" sz="2000" dirty="0"/>
            </a:br>
            <a:endParaRPr lang="en-US" sz="2000" dirty="0"/>
          </a:p>
        </p:txBody>
      </p:sp>
      <p:cxnSp>
        <p:nvCxnSpPr>
          <p:cNvPr id="22" name="Straight Connector 21">
            <a:extLst>
              <a:ext uri="{FF2B5EF4-FFF2-40B4-BE49-F238E27FC236}">
                <a16:creationId xmlns:a16="http://schemas.microsoft.com/office/drawing/2014/main" id="{33862825-C012-4895-A17E-F3D1F62D89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4" name="Freeform: Shape 23">
            <a:extLst>
              <a:ext uri="{FF2B5EF4-FFF2-40B4-BE49-F238E27FC236}">
                <a16:creationId xmlns:a16="http://schemas.microsoft.com/office/drawing/2014/main" id="{7BB25A96-E96A-4D45-AA98-5275E81FA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6956" y="0"/>
            <a:ext cx="7615044" cy="6858000"/>
          </a:xfrm>
          <a:custGeom>
            <a:avLst/>
            <a:gdLst>
              <a:gd name="connsiteX0" fmla="*/ 2017353 w 7615044"/>
              <a:gd name="connsiteY0" fmla="*/ 0 h 6858000"/>
              <a:gd name="connsiteX1" fmla="*/ 3903088 w 7615044"/>
              <a:gd name="connsiteY1" fmla="*/ 0 h 6858000"/>
              <a:gd name="connsiteX2" fmla="*/ 5215066 w 7615044"/>
              <a:gd name="connsiteY2" fmla="*/ 0 h 6858000"/>
              <a:gd name="connsiteX3" fmla="*/ 7615044 w 7615044"/>
              <a:gd name="connsiteY3" fmla="*/ 0 h 6858000"/>
              <a:gd name="connsiteX4" fmla="*/ 7615044 w 7615044"/>
              <a:gd name="connsiteY4" fmla="*/ 6858000 h 6858000"/>
              <a:gd name="connsiteX5" fmla="*/ 5215066 w 7615044"/>
              <a:gd name="connsiteY5" fmla="*/ 6858000 h 6858000"/>
              <a:gd name="connsiteX6" fmla="*/ 3903088 w 7615044"/>
              <a:gd name="connsiteY6" fmla="*/ 6858000 h 6858000"/>
              <a:gd name="connsiteX7" fmla="*/ 1292431 w 7615044"/>
              <a:gd name="connsiteY7" fmla="*/ 6858000 h 6858000"/>
              <a:gd name="connsiteX8" fmla="*/ 1012702 w 7615044"/>
              <a:gd name="connsiteY8" fmla="*/ 6549681 h 6858000"/>
              <a:gd name="connsiteX9" fmla="*/ 0 w 7615044"/>
              <a:gd name="connsiteY9" fmla="*/ 3723759 h 6858000"/>
              <a:gd name="connsiteX10" fmla="*/ 1955279 w 7615044"/>
              <a:gd name="connsiteY10" fmla="*/ 3986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15044" h="6858000">
                <a:moveTo>
                  <a:pt x="2017353" y="0"/>
                </a:moveTo>
                <a:lnTo>
                  <a:pt x="3903088" y="0"/>
                </a:lnTo>
                <a:lnTo>
                  <a:pt x="5215066" y="0"/>
                </a:lnTo>
                <a:lnTo>
                  <a:pt x="7615044" y="0"/>
                </a:lnTo>
                <a:lnTo>
                  <a:pt x="7615044" y="6858000"/>
                </a:lnTo>
                <a:lnTo>
                  <a:pt x="5215066" y="6858000"/>
                </a:lnTo>
                <a:lnTo>
                  <a:pt x="3903088" y="6858000"/>
                </a:lnTo>
                <a:lnTo>
                  <a:pt x="1292431" y="6858000"/>
                </a:lnTo>
                <a:lnTo>
                  <a:pt x="1012702" y="6549681"/>
                </a:lnTo>
                <a:cubicBezTo>
                  <a:pt x="380046" y="5781733"/>
                  <a:pt x="0" y="4797206"/>
                  <a:pt x="0" y="3723759"/>
                </a:cubicBezTo>
                <a:cubicBezTo>
                  <a:pt x="0" y="2190263"/>
                  <a:pt x="775604" y="838237"/>
                  <a:pt x="1955279" y="3986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graphicFrame>
        <p:nvGraphicFramePr>
          <p:cNvPr id="16" name="Content Placeholder 2">
            <a:extLst>
              <a:ext uri="{FF2B5EF4-FFF2-40B4-BE49-F238E27FC236}">
                <a16:creationId xmlns:a16="http://schemas.microsoft.com/office/drawing/2014/main" id="{448C49D1-0930-4369-492A-33E434ACB7C4}"/>
              </a:ext>
            </a:extLst>
          </p:cNvPr>
          <p:cNvGraphicFramePr>
            <a:graphicFrameLocks noGrp="1"/>
          </p:cNvGraphicFramePr>
          <p:nvPr>
            <p:ph idx="1"/>
            <p:extLst>
              <p:ext uri="{D42A27DB-BD31-4B8C-83A1-F6EECF244321}">
                <p14:modId xmlns:p14="http://schemas.microsoft.com/office/powerpoint/2010/main" val="4191162110"/>
              </p:ext>
            </p:extLst>
          </p:nvPr>
        </p:nvGraphicFramePr>
        <p:xfrm>
          <a:off x="4190645" y="404734"/>
          <a:ext cx="8001355" cy="64532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2455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0C9A191-62EE-4A86-8FF9-6794BC3C58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alculator, pen, compass, money and a paper with graphs printed on it">
            <a:extLst>
              <a:ext uri="{FF2B5EF4-FFF2-40B4-BE49-F238E27FC236}">
                <a16:creationId xmlns:a16="http://schemas.microsoft.com/office/drawing/2014/main" id="{CF15E672-478B-F704-147A-E97E76F4D059}"/>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90"/>
          </a:xfrm>
          <a:prstGeom prst="rect">
            <a:avLst/>
          </a:prstGeom>
        </p:spPr>
      </p:pic>
      <p:sp>
        <p:nvSpPr>
          <p:cNvPr id="20" name="Rectangle 19">
            <a:extLst>
              <a:ext uri="{FF2B5EF4-FFF2-40B4-BE49-F238E27FC236}">
                <a16:creationId xmlns:a16="http://schemas.microsoft.com/office/drawing/2014/main" id="{6222F81D-28CB-42CB-9961-602C33F65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1999"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4768EB-2F5E-2D4F-8A2E-BB7FAC3292BB}"/>
              </a:ext>
            </a:extLst>
          </p:cNvPr>
          <p:cNvSpPr>
            <a:spLocks noGrp="1"/>
          </p:cNvSpPr>
          <p:nvPr>
            <p:ph type="title"/>
          </p:nvPr>
        </p:nvSpPr>
        <p:spPr>
          <a:xfrm>
            <a:off x="758952" y="1201002"/>
            <a:ext cx="3831335" cy="4312829"/>
          </a:xfrm>
        </p:spPr>
        <p:txBody>
          <a:bodyPr>
            <a:normAutofit/>
          </a:bodyPr>
          <a:lstStyle/>
          <a:p>
            <a:r>
              <a:rPr lang="en-US"/>
              <a:t>MARKET CAP</a:t>
            </a:r>
            <a:br>
              <a:rPr lang="en-US"/>
            </a:br>
            <a:endParaRPr lang="en-US" dirty="0"/>
          </a:p>
        </p:txBody>
      </p:sp>
      <p:cxnSp>
        <p:nvCxnSpPr>
          <p:cNvPr id="22" name="Straight Connector 21">
            <a:extLst>
              <a:ext uri="{FF2B5EF4-FFF2-40B4-BE49-F238E27FC236}">
                <a16:creationId xmlns:a16="http://schemas.microsoft.com/office/drawing/2014/main" id="{081E1E49-F752-49CA-BFF6-1303B0A8AA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2021" y="1143293"/>
            <a:ext cx="0" cy="5714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28FBD22-EC6B-81CE-27A1-4FE0F58D61E8}"/>
              </a:ext>
            </a:extLst>
          </p:cNvPr>
          <p:cNvSpPr>
            <a:spLocks noGrp="1"/>
          </p:cNvSpPr>
          <p:nvPr>
            <p:ph idx="1"/>
          </p:nvPr>
        </p:nvSpPr>
        <p:spPr>
          <a:xfrm>
            <a:off x="5232992" y="1201002"/>
            <a:ext cx="6197007" cy="4312829"/>
          </a:xfrm>
        </p:spPr>
        <p:txBody>
          <a:bodyPr>
            <a:normAutofit/>
          </a:bodyPr>
          <a:lstStyle/>
          <a:p>
            <a:r>
              <a:rPr lang="en-US" dirty="0"/>
              <a:t>134.23 billion USD</a:t>
            </a:r>
          </a:p>
          <a:p>
            <a:r>
              <a:rPr lang="en-US" dirty="0"/>
              <a:t>This makes S&amp;P Global the world's 100</a:t>
            </a:r>
            <a:r>
              <a:rPr lang="en-US" baseline="30000" dirty="0"/>
              <a:t>nd</a:t>
            </a:r>
            <a:r>
              <a:rPr lang="en-US" dirty="0"/>
              <a:t>  most valuable company by market cap according to our data. </a:t>
            </a:r>
          </a:p>
        </p:txBody>
      </p:sp>
      <p:sp>
        <p:nvSpPr>
          <p:cNvPr id="24" name="Freeform 6">
            <a:extLst>
              <a:ext uri="{FF2B5EF4-FFF2-40B4-BE49-F238E27FC236}">
                <a16:creationId xmlns:a16="http://schemas.microsoft.com/office/drawing/2014/main" id="{4E75910E-4112-4447-8981-4CA7ACEF9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6" name="Picture 5" descr="A screenshot of a computer&#10;&#10;Description automatically generated">
            <a:extLst>
              <a:ext uri="{FF2B5EF4-FFF2-40B4-BE49-F238E27FC236}">
                <a16:creationId xmlns:a16="http://schemas.microsoft.com/office/drawing/2014/main" id="{9BB6A088-55BF-3806-A857-4D46F0D04B4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261" t="25169" r="9054" b="18954"/>
          <a:stretch/>
        </p:blipFill>
        <p:spPr bwMode="auto">
          <a:xfrm>
            <a:off x="5126184" y="2999723"/>
            <a:ext cx="6857985" cy="327638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5825203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303C56-5EBB-106D-9494-DEC966311F38}"/>
              </a:ext>
            </a:extLst>
          </p:cNvPr>
          <p:cNvSpPr>
            <a:spLocks noGrp="1"/>
          </p:cNvSpPr>
          <p:nvPr>
            <p:ph type="title"/>
          </p:nvPr>
        </p:nvSpPr>
        <p:spPr>
          <a:xfrm>
            <a:off x="1068497" y="1063255"/>
            <a:ext cx="3122148" cy="4807541"/>
          </a:xfrm>
        </p:spPr>
        <p:txBody>
          <a:bodyPr vert="horz" lIns="91440" tIns="45720" rIns="91440" bIns="45720" rtlCol="0">
            <a:normAutofit/>
          </a:bodyPr>
          <a:lstStyle/>
          <a:p>
            <a:r>
              <a:rPr kumimoji="0" lang="en-US" altLang="en-US" sz="4200" b="1" i="0" u="sng" strike="noStrike" cap="none" normalizeH="0" baseline="0">
                <a:ln>
                  <a:noFill/>
                </a:ln>
                <a:effectLst/>
              </a:rPr>
              <a:t>Competitors</a:t>
            </a:r>
            <a:br>
              <a:rPr kumimoji="0" lang="en-US" altLang="en-US" sz="4200" b="0" i="0" u="none" strike="noStrike" cap="none" normalizeH="0" baseline="0">
                <a:ln>
                  <a:noFill/>
                </a:ln>
                <a:effectLst/>
              </a:rPr>
            </a:br>
            <a:endParaRPr lang="en-US" sz="4200" i="1" kern="1200" spc="100" baseline="0">
              <a:latin typeface="+mj-lt"/>
              <a:ea typeface="+mj-ea"/>
              <a:cs typeface="+mj-cs"/>
            </a:endParaRPr>
          </a:p>
        </p:txBody>
      </p:sp>
      <p:cxnSp>
        <p:nvCxnSpPr>
          <p:cNvPr id="21" name="Straight Connector 20">
            <a:extLst>
              <a:ext uri="{FF2B5EF4-FFF2-40B4-BE49-F238E27FC236}">
                <a16:creationId xmlns:a16="http://schemas.microsoft.com/office/drawing/2014/main" id="{33862825-C012-4895-A17E-F3D1F62D89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3" name="Freeform: Shape 22">
            <a:extLst>
              <a:ext uri="{FF2B5EF4-FFF2-40B4-BE49-F238E27FC236}">
                <a16:creationId xmlns:a16="http://schemas.microsoft.com/office/drawing/2014/main" id="{7BB25A96-E96A-4D45-AA98-5275E81FA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6956" y="0"/>
            <a:ext cx="7615044" cy="6858000"/>
          </a:xfrm>
          <a:custGeom>
            <a:avLst/>
            <a:gdLst>
              <a:gd name="connsiteX0" fmla="*/ 2017353 w 7615044"/>
              <a:gd name="connsiteY0" fmla="*/ 0 h 6858000"/>
              <a:gd name="connsiteX1" fmla="*/ 3903088 w 7615044"/>
              <a:gd name="connsiteY1" fmla="*/ 0 h 6858000"/>
              <a:gd name="connsiteX2" fmla="*/ 5215066 w 7615044"/>
              <a:gd name="connsiteY2" fmla="*/ 0 h 6858000"/>
              <a:gd name="connsiteX3" fmla="*/ 7615044 w 7615044"/>
              <a:gd name="connsiteY3" fmla="*/ 0 h 6858000"/>
              <a:gd name="connsiteX4" fmla="*/ 7615044 w 7615044"/>
              <a:gd name="connsiteY4" fmla="*/ 6858000 h 6858000"/>
              <a:gd name="connsiteX5" fmla="*/ 5215066 w 7615044"/>
              <a:gd name="connsiteY5" fmla="*/ 6858000 h 6858000"/>
              <a:gd name="connsiteX6" fmla="*/ 3903088 w 7615044"/>
              <a:gd name="connsiteY6" fmla="*/ 6858000 h 6858000"/>
              <a:gd name="connsiteX7" fmla="*/ 1292431 w 7615044"/>
              <a:gd name="connsiteY7" fmla="*/ 6858000 h 6858000"/>
              <a:gd name="connsiteX8" fmla="*/ 1012702 w 7615044"/>
              <a:gd name="connsiteY8" fmla="*/ 6549681 h 6858000"/>
              <a:gd name="connsiteX9" fmla="*/ 0 w 7615044"/>
              <a:gd name="connsiteY9" fmla="*/ 3723759 h 6858000"/>
              <a:gd name="connsiteX10" fmla="*/ 1955279 w 7615044"/>
              <a:gd name="connsiteY10" fmla="*/ 3986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15044" h="6858000">
                <a:moveTo>
                  <a:pt x="2017353" y="0"/>
                </a:moveTo>
                <a:lnTo>
                  <a:pt x="3903088" y="0"/>
                </a:lnTo>
                <a:lnTo>
                  <a:pt x="5215066" y="0"/>
                </a:lnTo>
                <a:lnTo>
                  <a:pt x="7615044" y="0"/>
                </a:lnTo>
                <a:lnTo>
                  <a:pt x="7615044" y="6858000"/>
                </a:lnTo>
                <a:lnTo>
                  <a:pt x="5215066" y="6858000"/>
                </a:lnTo>
                <a:lnTo>
                  <a:pt x="3903088" y="6858000"/>
                </a:lnTo>
                <a:lnTo>
                  <a:pt x="1292431" y="6858000"/>
                </a:lnTo>
                <a:lnTo>
                  <a:pt x="1012702" y="6549681"/>
                </a:lnTo>
                <a:cubicBezTo>
                  <a:pt x="380046" y="5781733"/>
                  <a:pt x="0" y="4797206"/>
                  <a:pt x="0" y="3723759"/>
                </a:cubicBezTo>
                <a:cubicBezTo>
                  <a:pt x="0" y="2190263"/>
                  <a:pt x="775604" y="838237"/>
                  <a:pt x="1955279" y="3986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graphicFrame>
        <p:nvGraphicFramePr>
          <p:cNvPr id="4" name="Content Placeholder 3">
            <a:extLst>
              <a:ext uri="{FF2B5EF4-FFF2-40B4-BE49-F238E27FC236}">
                <a16:creationId xmlns:a16="http://schemas.microsoft.com/office/drawing/2014/main" id="{2F207E48-DA67-F70E-7C8A-7D0C8C2224E8}"/>
              </a:ext>
            </a:extLst>
          </p:cNvPr>
          <p:cNvGraphicFramePr>
            <a:graphicFrameLocks noGrp="1"/>
          </p:cNvGraphicFramePr>
          <p:nvPr>
            <p:ph idx="1"/>
            <p:extLst>
              <p:ext uri="{D42A27DB-BD31-4B8C-83A1-F6EECF244321}">
                <p14:modId xmlns:p14="http://schemas.microsoft.com/office/powerpoint/2010/main" val="2901015507"/>
              </p:ext>
            </p:extLst>
          </p:nvPr>
        </p:nvGraphicFramePr>
        <p:xfrm>
          <a:off x="5765962" y="1001590"/>
          <a:ext cx="5664038" cy="4559676"/>
        </p:xfrm>
        <a:graphic>
          <a:graphicData uri="http://schemas.openxmlformats.org/drawingml/2006/table">
            <a:tbl>
              <a:tblPr firstRow="1" firstCol="1" bandRow="1"/>
              <a:tblGrid>
                <a:gridCol w="2832334">
                  <a:extLst>
                    <a:ext uri="{9D8B030D-6E8A-4147-A177-3AD203B41FA5}">
                      <a16:colId xmlns:a16="http://schemas.microsoft.com/office/drawing/2014/main" val="118480833"/>
                    </a:ext>
                  </a:extLst>
                </a:gridCol>
                <a:gridCol w="1415852">
                  <a:extLst>
                    <a:ext uri="{9D8B030D-6E8A-4147-A177-3AD203B41FA5}">
                      <a16:colId xmlns:a16="http://schemas.microsoft.com/office/drawing/2014/main" val="1051227966"/>
                    </a:ext>
                  </a:extLst>
                </a:gridCol>
                <a:gridCol w="1415852">
                  <a:extLst>
                    <a:ext uri="{9D8B030D-6E8A-4147-A177-3AD203B41FA5}">
                      <a16:colId xmlns:a16="http://schemas.microsoft.com/office/drawing/2014/main" val="3630895712"/>
                    </a:ext>
                  </a:extLst>
                </a:gridCol>
              </a:tblGrid>
              <a:tr h="676225">
                <a:tc>
                  <a:txBody>
                    <a:bodyPr/>
                    <a:lstStyle/>
                    <a:p>
                      <a:pPr algn="l" fontAlgn="b">
                        <a:lnSpc>
                          <a:spcPct val="115000"/>
                        </a:lnSpc>
                        <a:spcBef>
                          <a:spcPts val="0"/>
                        </a:spcBef>
                        <a:spcAft>
                          <a:spcPts val="800"/>
                        </a:spcAft>
                      </a:pPr>
                      <a:r>
                        <a:rPr lang="en-CA" sz="1600" b="1" i="0" u="none" strike="noStrike" cap="all" spc="3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NAME</a:t>
                      </a:r>
                      <a:endParaRPr lang="en-CA" sz="1700" b="0" i="0" u="none" strike="noStrike" dirty="0">
                        <a:solidFill>
                          <a:schemeClr val="tx1"/>
                        </a:solidFill>
                        <a:effectLst/>
                        <a:latin typeface="Arial" panose="020B0604020202020204" pitchFamily="34" charset="0"/>
                      </a:endParaRPr>
                    </a:p>
                  </a:txBody>
                  <a:tcPr marL="9460" marR="9460" marT="9460" marB="5676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lnSpc>
                          <a:spcPct val="115000"/>
                        </a:lnSpc>
                        <a:spcBef>
                          <a:spcPts val="0"/>
                        </a:spcBef>
                        <a:spcAft>
                          <a:spcPts val="800"/>
                        </a:spcAft>
                      </a:pPr>
                      <a:r>
                        <a:rPr lang="en-CA" sz="1600" b="1" i="0" u="none" strike="noStrike" cap="all" spc="3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CHG %</a:t>
                      </a:r>
                      <a:endParaRPr lang="en-CA" sz="1700" b="0" i="0" u="none" strike="noStrike">
                        <a:solidFill>
                          <a:schemeClr val="tx1"/>
                        </a:solidFill>
                        <a:effectLst/>
                        <a:latin typeface="Arial" panose="020B0604020202020204" pitchFamily="34" charset="0"/>
                      </a:endParaRPr>
                    </a:p>
                  </a:txBody>
                  <a:tcPr marL="47300" marR="9460" marT="9460" marB="567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lnSpc>
                          <a:spcPct val="115000"/>
                        </a:lnSpc>
                        <a:spcBef>
                          <a:spcPts val="0"/>
                        </a:spcBef>
                        <a:spcAft>
                          <a:spcPts val="800"/>
                        </a:spcAft>
                      </a:pPr>
                      <a:r>
                        <a:rPr lang="en-CA" sz="1600" b="1" i="0" u="none" strike="noStrike" cap="all" spc="3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MARKET CAP</a:t>
                      </a:r>
                      <a:endParaRPr lang="en-CA" sz="1700" b="0" i="0" u="none" strike="noStrike" dirty="0">
                        <a:solidFill>
                          <a:schemeClr val="tx1"/>
                        </a:solidFill>
                        <a:effectLst/>
                        <a:latin typeface="Arial" panose="020B0604020202020204" pitchFamily="34" charset="0"/>
                      </a:endParaRPr>
                    </a:p>
                  </a:txBody>
                  <a:tcPr marL="47300" marR="9460" marT="9460" marB="567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44592692"/>
                  </a:ext>
                </a:extLst>
              </a:tr>
              <a:tr h="514041">
                <a:tc>
                  <a:txBody>
                    <a:bodyPr/>
                    <a:lstStyle/>
                    <a:p>
                      <a:pPr algn="l" fontAlgn="ctr">
                        <a:lnSpc>
                          <a:spcPct val="115000"/>
                        </a:lnSpc>
                        <a:spcBef>
                          <a:spcPts val="0"/>
                        </a:spcBef>
                        <a:spcAft>
                          <a:spcPts val="800"/>
                        </a:spcAft>
                      </a:pPr>
                      <a:r>
                        <a:rPr lang="en-CA" sz="1600" b="0" i="0" u="none" strike="noStrike">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Moody's Corp.</a:t>
                      </a:r>
                      <a:endParaRPr lang="en-CA" sz="1700" b="0" i="0" u="none" strike="noStrike">
                        <a:solidFill>
                          <a:schemeClr val="tx1"/>
                        </a:solidFill>
                        <a:effectLst/>
                        <a:latin typeface="Arial" panose="020B0604020202020204" pitchFamily="34" charset="0"/>
                      </a:endParaRPr>
                    </a:p>
                  </a:txBody>
                  <a:tcPr marL="9460" marR="9460" marT="94600" marB="946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lnSpc>
                          <a:spcPct val="115000"/>
                        </a:lnSpc>
                        <a:spcBef>
                          <a:spcPts val="0"/>
                        </a:spcBef>
                        <a:spcAft>
                          <a:spcPts val="800"/>
                        </a:spcAft>
                      </a:pPr>
                      <a:r>
                        <a:rPr lang="en-CA" sz="1600" b="0" i="0" u="none" strike="noStrike">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-2.02%</a:t>
                      </a:r>
                      <a:endParaRPr lang="en-CA" sz="1700" b="0" i="0" u="none" strike="noStrike">
                        <a:solidFill>
                          <a:schemeClr val="tx1"/>
                        </a:solidFill>
                        <a:effectLst/>
                        <a:latin typeface="Arial" panose="020B0604020202020204" pitchFamily="34" charset="0"/>
                      </a:endParaRPr>
                    </a:p>
                  </a:txBody>
                  <a:tcPr marL="47300" marR="9460" marT="94600" marB="946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lnSpc>
                          <a:spcPct val="115000"/>
                        </a:lnSpc>
                        <a:spcBef>
                          <a:spcPts val="0"/>
                        </a:spcBef>
                        <a:spcAft>
                          <a:spcPts val="800"/>
                        </a:spcAft>
                      </a:pPr>
                      <a:r>
                        <a:rPr lang="en-CA" sz="1600" b="0" i="0" u="none" strike="noStrike"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$70.77B</a:t>
                      </a:r>
                      <a:endParaRPr lang="en-CA" sz="1700" b="0" i="0" u="none" strike="noStrike" dirty="0">
                        <a:solidFill>
                          <a:schemeClr val="tx1"/>
                        </a:solidFill>
                        <a:effectLst/>
                        <a:latin typeface="Arial" panose="020B0604020202020204" pitchFamily="34" charset="0"/>
                      </a:endParaRPr>
                    </a:p>
                  </a:txBody>
                  <a:tcPr marL="47300" marR="9460" marT="94600" marB="946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43073140"/>
                  </a:ext>
                </a:extLst>
              </a:tr>
              <a:tr h="514041">
                <a:tc>
                  <a:txBody>
                    <a:bodyPr/>
                    <a:lstStyle/>
                    <a:p>
                      <a:pPr algn="l" fontAlgn="ctr">
                        <a:lnSpc>
                          <a:spcPct val="115000"/>
                        </a:lnSpc>
                        <a:spcBef>
                          <a:spcPts val="0"/>
                        </a:spcBef>
                        <a:spcAft>
                          <a:spcPts val="800"/>
                        </a:spcAft>
                      </a:pPr>
                      <a:r>
                        <a:rPr lang="en-CA" sz="1600" b="0" i="0" u="none" strike="noStrike">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Thomson Reuters Corp.</a:t>
                      </a:r>
                      <a:endParaRPr lang="en-CA" sz="1700" b="0" i="0" u="none" strike="noStrike">
                        <a:solidFill>
                          <a:schemeClr val="tx1"/>
                        </a:solidFill>
                        <a:effectLst/>
                        <a:latin typeface="Arial" panose="020B0604020202020204" pitchFamily="34" charset="0"/>
                      </a:endParaRPr>
                    </a:p>
                  </a:txBody>
                  <a:tcPr marL="9460" marR="9460" marT="94600" marB="946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lnSpc>
                          <a:spcPct val="115000"/>
                        </a:lnSpc>
                        <a:spcBef>
                          <a:spcPts val="0"/>
                        </a:spcBef>
                        <a:spcAft>
                          <a:spcPts val="800"/>
                        </a:spcAft>
                      </a:pPr>
                      <a:r>
                        <a:rPr lang="en-CA" sz="1600" b="0" i="0" u="none" strike="noStrike">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0.54%</a:t>
                      </a:r>
                      <a:endParaRPr lang="en-CA" sz="1700" b="0" i="0" u="none" strike="noStrike">
                        <a:solidFill>
                          <a:schemeClr val="tx1"/>
                        </a:solidFill>
                        <a:effectLst/>
                        <a:latin typeface="Arial" panose="020B0604020202020204" pitchFamily="34" charset="0"/>
                      </a:endParaRPr>
                    </a:p>
                  </a:txBody>
                  <a:tcPr marL="47300" marR="9460" marT="94600" marB="946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lnSpc>
                          <a:spcPct val="115000"/>
                        </a:lnSpc>
                        <a:spcBef>
                          <a:spcPts val="0"/>
                        </a:spcBef>
                        <a:spcAft>
                          <a:spcPts val="800"/>
                        </a:spcAft>
                      </a:pPr>
                      <a:r>
                        <a:rPr lang="en-CA" sz="1600" b="0" i="0" u="none" strike="noStrike"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$95.98B</a:t>
                      </a:r>
                      <a:endParaRPr lang="en-CA" sz="1700" b="0" i="0" u="none" strike="noStrike" dirty="0">
                        <a:solidFill>
                          <a:schemeClr val="tx1"/>
                        </a:solidFill>
                        <a:effectLst/>
                        <a:latin typeface="Arial" panose="020B0604020202020204" pitchFamily="34" charset="0"/>
                      </a:endParaRPr>
                    </a:p>
                  </a:txBody>
                  <a:tcPr marL="47300" marR="9460" marT="94600" marB="946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98890127"/>
                  </a:ext>
                </a:extLst>
              </a:tr>
              <a:tr h="514041">
                <a:tc>
                  <a:txBody>
                    <a:bodyPr/>
                    <a:lstStyle/>
                    <a:p>
                      <a:pPr algn="l" fontAlgn="ctr">
                        <a:lnSpc>
                          <a:spcPct val="115000"/>
                        </a:lnSpc>
                        <a:spcBef>
                          <a:spcPts val="0"/>
                        </a:spcBef>
                        <a:spcAft>
                          <a:spcPts val="800"/>
                        </a:spcAft>
                      </a:pPr>
                      <a:r>
                        <a:rPr lang="en-CA" sz="1600" b="0" i="0" u="none" strike="noStrike">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MSCI Inc.</a:t>
                      </a:r>
                      <a:endParaRPr lang="en-CA" sz="1700" b="0" i="0" u="none" strike="noStrike">
                        <a:solidFill>
                          <a:schemeClr val="tx1"/>
                        </a:solidFill>
                        <a:effectLst/>
                        <a:latin typeface="Arial" panose="020B0604020202020204" pitchFamily="34" charset="0"/>
                      </a:endParaRPr>
                    </a:p>
                  </a:txBody>
                  <a:tcPr marL="9460" marR="9460" marT="94600" marB="946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lnSpc>
                          <a:spcPct val="115000"/>
                        </a:lnSpc>
                        <a:spcBef>
                          <a:spcPts val="0"/>
                        </a:spcBef>
                        <a:spcAft>
                          <a:spcPts val="800"/>
                        </a:spcAft>
                      </a:pPr>
                      <a:r>
                        <a:rPr lang="en-CA" sz="1600" b="0" i="0" u="none" strike="noStrike">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-1.89%</a:t>
                      </a:r>
                      <a:endParaRPr lang="en-CA" sz="1700" b="0" i="0" u="none" strike="noStrike">
                        <a:solidFill>
                          <a:schemeClr val="tx1"/>
                        </a:solidFill>
                        <a:effectLst/>
                        <a:latin typeface="Arial" panose="020B0604020202020204" pitchFamily="34" charset="0"/>
                      </a:endParaRPr>
                    </a:p>
                  </a:txBody>
                  <a:tcPr marL="47300" marR="9460" marT="94600" marB="946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lnSpc>
                          <a:spcPct val="115000"/>
                        </a:lnSpc>
                        <a:spcBef>
                          <a:spcPts val="0"/>
                        </a:spcBef>
                        <a:spcAft>
                          <a:spcPts val="800"/>
                        </a:spcAft>
                      </a:pPr>
                      <a:r>
                        <a:rPr lang="en-CA" sz="1600" b="0" i="0" u="none" strike="noStrike"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$43.75B</a:t>
                      </a:r>
                      <a:endParaRPr lang="en-CA" sz="1700" b="0" i="0" u="none" strike="noStrike" dirty="0">
                        <a:solidFill>
                          <a:schemeClr val="tx1"/>
                        </a:solidFill>
                        <a:effectLst/>
                        <a:latin typeface="Arial" panose="020B0604020202020204" pitchFamily="34" charset="0"/>
                      </a:endParaRPr>
                    </a:p>
                  </a:txBody>
                  <a:tcPr marL="47300" marR="9460" marT="94600" marB="946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22164000"/>
                  </a:ext>
                </a:extLst>
              </a:tr>
              <a:tr h="514041">
                <a:tc>
                  <a:txBody>
                    <a:bodyPr/>
                    <a:lstStyle/>
                    <a:p>
                      <a:pPr algn="l" fontAlgn="ctr">
                        <a:lnSpc>
                          <a:spcPct val="115000"/>
                        </a:lnSpc>
                        <a:spcBef>
                          <a:spcPts val="0"/>
                        </a:spcBef>
                        <a:spcAft>
                          <a:spcPts val="800"/>
                        </a:spcAft>
                      </a:pPr>
                      <a:r>
                        <a:rPr lang="en-CA" sz="1600" b="0" i="0" u="none" strike="noStrike">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Experian PLC</a:t>
                      </a:r>
                      <a:endParaRPr lang="en-CA" sz="1700" b="0" i="0" u="none" strike="noStrike">
                        <a:solidFill>
                          <a:schemeClr val="tx1"/>
                        </a:solidFill>
                        <a:effectLst/>
                        <a:latin typeface="Arial" panose="020B0604020202020204" pitchFamily="34" charset="0"/>
                      </a:endParaRPr>
                    </a:p>
                  </a:txBody>
                  <a:tcPr marL="9460" marR="9460" marT="94600" marB="946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lnSpc>
                          <a:spcPct val="115000"/>
                        </a:lnSpc>
                        <a:spcBef>
                          <a:spcPts val="0"/>
                        </a:spcBef>
                        <a:spcAft>
                          <a:spcPts val="800"/>
                        </a:spcAft>
                      </a:pPr>
                      <a:r>
                        <a:rPr lang="en-CA" sz="1600" b="0" i="0" u="none" strike="noStrike">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0.52%</a:t>
                      </a:r>
                      <a:endParaRPr lang="en-CA" sz="1700" b="0" i="0" u="none" strike="noStrike">
                        <a:solidFill>
                          <a:schemeClr val="tx1"/>
                        </a:solidFill>
                        <a:effectLst/>
                        <a:latin typeface="Arial" panose="020B0604020202020204" pitchFamily="34" charset="0"/>
                      </a:endParaRPr>
                    </a:p>
                  </a:txBody>
                  <a:tcPr marL="47300" marR="9460" marT="94600" marB="946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lnSpc>
                          <a:spcPct val="115000"/>
                        </a:lnSpc>
                        <a:spcBef>
                          <a:spcPts val="0"/>
                        </a:spcBef>
                        <a:spcAft>
                          <a:spcPts val="800"/>
                        </a:spcAft>
                      </a:pPr>
                      <a:r>
                        <a:rPr lang="en-CA" sz="1600" b="0" i="0" u="none" strike="noStrike"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£31.83B</a:t>
                      </a:r>
                      <a:endParaRPr lang="en-CA" sz="1700" b="0" i="0" u="none" strike="noStrike" dirty="0">
                        <a:solidFill>
                          <a:schemeClr val="tx1"/>
                        </a:solidFill>
                        <a:effectLst/>
                        <a:latin typeface="Arial" panose="020B0604020202020204" pitchFamily="34" charset="0"/>
                      </a:endParaRPr>
                    </a:p>
                  </a:txBody>
                  <a:tcPr marL="47300" marR="9460" marT="94600" marB="946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57861141"/>
                  </a:ext>
                </a:extLst>
              </a:tr>
              <a:tr h="514041">
                <a:tc>
                  <a:txBody>
                    <a:bodyPr/>
                    <a:lstStyle/>
                    <a:p>
                      <a:pPr algn="l" fontAlgn="ctr">
                        <a:lnSpc>
                          <a:spcPct val="115000"/>
                        </a:lnSpc>
                        <a:spcBef>
                          <a:spcPts val="0"/>
                        </a:spcBef>
                        <a:spcAft>
                          <a:spcPts val="800"/>
                        </a:spcAft>
                      </a:pPr>
                      <a:r>
                        <a:rPr lang="en-CA" sz="1600" b="0" i="0" u="none" strike="noStrike">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Equifax Inc.</a:t>
                      </a:r>
                      <a:endParaRPr lang="en-CA" sz="1700" b="0" i="0" u="none" strike="noStrike">
                        <a:solidFill>
                          <a:schemeClr val="tx1"/>
                        </a:solidFill>
                        <a:effectLst/>
                        <a:latin typeface="Arial" panose="020B0604020202020204" pitchFamily="34" charset="0"/>
                      </a:endParaRPr>
                    </a:p>
                  </a:txBody>
                  <a:tcPr marL="9460" marR="9460" marT="94600" marB="946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lnSpc>
                          <a:spcPct val="115000"/>
                        </a:lnSpc>
                        <a:spcBef>
                          <a:spcPts val="0"/>
                        </a:spcBef>
                        <a:spcAft>
                          <a:spcPts val="800"/>
                        </a:spcAft>
                      </a:pPr>
                      <a:r>
                        <a:rPr lang="en-CA" sz="1600" b="0" i="0" u="none" strike="noStrike">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-0.68%</a:t>
                      </a:r>
                      <a:endParaRPr lang="en-CA" sz="1700" b="0" i="0" u="none" strike="noStrike">
                        <a:solidFill>
                          <a:schemeClr val="tx1"/>
                        </a:solidFill>
                        <a:effectLst/>
                        <a:latin typeface="Arial" panose="020B0604020202020204" pitchFamily="34" charset="0"/>
                      </a:endParaRPr>
                    </a:p>
                  </a:txBody>
                  <a:tcPr marL="47300" marR="9460" marT="94600" marB="946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lnSpc>
                          <a:spcPct val="115000"/>
                        </a:lnSpc>
                        <a:spcBef>
                          <a:spcPts val="0"/>
                        </a:spcBef>
                        <a:spcAft>
                          <a:spcPts val="800"/>
                        </a:spcAft>
                      </a:pPr>
                      <a:r>
                        <a:rPr lang="en-CA" sz="1600" b="0" i="0" u="none" strike="noStrike"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$32.74B</a:t>
                      </a:r>
                      <a:endParaRPr lang="en-CA" sz="1700" b="0" i="0" u="none" strike="noStrike" dirty="0">
                        <a:solidFill>
                          <a:schemeClr val="tx1"/>
                        </a:solidFill>
                        <a:effectLst/>
                        <a:latin typeface="Arial" panose="020B0604020202020204" pitchFamily="34" charset="0"/>
                      </a:endParaRPr>
                    </a:p>
                  </a:txBody>
                  <a:tcPr marL="47300" marR="9460" marT="94600" marB="946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2292607"/>
                  </a:ext>
                </a:extLst>
              </a:tr>
              <a:tr h="799205">
                <a:tc>
                  <a:txBody>
                    <a:bodyPr/>
                    <a:lstStyle/>
                    <a:p>
                      <a:pPr algn="l" fontAlgn="ctr">
                        <a:lnSpc>
                          <a:spcPct val="115000"/>
                        </a:lnSpc>
                        <a:spcBef>
                          <a:spcPts val="0"/>
                        </a:spcBef>
                        <a:spcAft>
                          <a:spcPts val="800"/>
                        </a:spcAft>
                      </a:pPr>
                      <a:r>
                        <a:rPr lang="en-CA" sz="1600" b="0" i="0" u="none" strike="noStrike">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FactSet Research Systems Inc.</a:t>
                      </a:r>
                      <a:endParaRPr lang="en-CA" sz="1700" b="0" i="0" u="none" strike="noStrike">
                        <a:solidFill>
                          <a:schemeClr val="tx1"/>
                        </a:solidFill>
                        <a:effectLst/>
                        <a:latin typeface="Arial" panose="020B0604020202020204" pitchFamily="34" charset="0"/>
                      </a:endParaRPr>
                    </a:p>
                  </a:txBody>
                  <a:tcPr marL="9460" marR="9460" marT="94600" marB="946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lnSpc>
                          <a:spcPct val="115000"/>
                        </a:lnSpc>
                        <a:spcBef>
                          <a:spcPts val="0"/>
                        </a:spcBef>
                        <a:spcAft>
                          <a:spcPts val="800"/>
                        </a:spcAft>
                      </a:pPr>
                      <a:r>
                        <a:rPr lang="en-CA" sz="1600" b="0" i="0" u="none" strike="noStrike">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-0.71%</a:t>
                      </a:r>
                      <a:endParaRPr lang="en-CA" sz="1700" b="0" i="0" u="none" strike="noStrike">
                        <a:solidFill>
                          <a:schemeClr val="tx1"/>
                        </a:solidFill>
                        <a:effectLst/>
                        <a:latin typeface="Arial" panose="020B0604020202020204" pitchFamily="34" charset="0"/>
                      </a:endParaRPr>
                    </a:p>
                  </a:txBody>
                  <a:tcPr marL="47300" marR="9460" marT="94600" marB="946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lnSpc>
                          <a:spcPct val="115000"/>
                        </a:lnSpc>
                        <a:spcBef>
                          <a:spcPts val="0"/>
                        </a:spcBef>
                        <a:spcAft>
                          <a:spcPts val="800"/>
                        </a:spcAft>
                      </a:pPr>
                      <a:r>
                        <a:rPr lang="en-CA" sz="1600" b="0" i="0" u="none" strike="noStrike"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$17.04B</a:t>
                      </a:r>
                      <a:endParaRPr lang="en-CA" sz="1700" b="0" i="0" u="none" strike="noStrike" dirty="0">
                        <a:solidFill>
                          <a:schemeClr val="tx1"/>
                        </a:solidFill>
                        <a:effectLst/>
                        <a:latin typeface="Arial" panose="020B0604020202020204" pitchFamily="34" charset="0"/>
                      </a:endParaRPr>
                    </a:p>
                  </a:txBody>
                  <a:tcPr marL="47300" marR="9460" marT="94600" marB="946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10212004"/>
                  </a:ext>
                </a:extLst>
              </a:tr>
              <a:tr h="514041">
                <a:tc>
                  <a:txBody>
                    <a:bodyPr/>
                    <a:lstStyle/>
                    <a:p>
                      <a:pPr algn="l" fontAlgn="ctr">
                        <a:lnSpc>
                          <a:spcPct val="115000"/>
                        </a:lnSpc>
                        <a:spcBef>
                          <a:spcPts val="0"/>
                        </a:spcBef>
                        <a:spcAft>
                          <a:spcPts val="800"/>
                        </a:spcAft>
                      </a:pPr>
                      <a:r>
                        <a:rPr lang="en-CA" sz="1600" b="0" i="0" u="none" strike="noStrike"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Morningstar Inc.</a:t>
                      </a:r>
                      <a:endParaRPr lang="en-CA" sz="1700" b="0" i="0" u="none" strike="noStrike" dirty="0">
                        <a:solidFill>
                          <a:schemeClr val="tx1"/>
                        </a:solidFill>
                        <a:effectLst/>
                        <a:latin typeface="Arial" panose="020B0604020202020204" pitchFamily="34" charset="0"/>
                      </a:endParaRPr>
                    </a:p>
                  </a:txBody>
                  <a:tcPr marL="9460" marR="9460" marT="94600" marB="946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lnSpc>
                          <a:spcPct val="115000"/>
                        </a:lnSpc>
                        <a:spcBef>
                          <a:spcPts val="0"/>
                        </a:spcBef>
                        <a:spcAft>
                          <a:spcPts val="800"/>
                        </a:spcAft>
                      </a:pPr>
                      <a:r>
                        <a:rPr lang="en-CA" sz="1600" b="0" i="0" u="none" strike="noStrike">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-0.48%</a:t>
                      </a:r>
                      <a:endParaRPr lang="en-CA" sz="1700" b="0" i="0" u="none" strike="noStrike">
                        <a:solidFill>
                          <a:schemeClr val="tx1"/>
                        </a:solidFill>
                        <a:effectLst/>
                        <a:latin typeface="Arial" panose="020B0604020202020204" pitchFamily="34" charset="0"/>
                      </a:endParaRPr>
                    </a:p>
                  </a:txBody>
                  <a:tcPr marL="47300" marR="9460" marT="94600" marB="946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lnSpc>
                          <a:spcPct val="115000"/>
                        </a:lnSpc>
                        <a:spcBef>
                          <a:spcPts val="0"/>
                        </a:spcBef>
                        <a:spcAft>
                          <a:spcPts val="800"/>
                        </a:spcAft>
                      </a:pPr>
                      <a:r>
                        <a:rPr lang="en-CA" sz="1600" b="0" i="0" u="none" strike="noStrike"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$12.98B</a:t>
                      </a:r>
                      <a:endParaRPr lang="en-CA" sz="1700" b="0" i="0" u="none" strike="noStrike" dirty="0">
                        <a:solidFill>
                          <a:schemeClr val="tx1"/>
                        </a:solidFill>
                        <a:effectLst/>
                        <a:latin typeface="Arial" panose="020B0604020202020204" pitchFamily="34" charset="0"/>
                      </a:endParaRPr>
                    </a:p>
                  </a:txBody>
                  <a:tcPr marL="47300" marR="9460" marT="94600" marB="946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511734"/>
                  </a:ext>
                </a:extLst>
              </a:tr>
            </a:tbl>
          </a:graphicData>
        </a:graphic>
      </p:graphicFrame>
    </p:spTree>
    <p:extLst>
      <p:ext uri="{BB962C8B-B14F-4D97-AF65-F5344CB8AC3E}">
        <p14:creationId xmlns:p14="http://schemas.microsoft.com/office/powerpoint/2010/main" val="2214000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6F954B-E890-263E-6741-888BA544E08C}"/>
              </a:ext>
            </a:extLst>
          </p:cNvPr>
          <p:cNvSpPr>
            <a:spLocks noGrp="1"/>
          </p:cNvSpPr>
          <p:nvPr>
            <p:ph type="title"/>
          </p:nvPr>
        </p:nvSpPr>
        <p:spPr>
          <a:xfrm>
            <a:off x="6096000" y="148815"/>
            <a:ext cx="10667998" cy="642777"/>
          </a:xfrm>
        </p:spPr>
        <p:txBody>
          <a:bodyPr anchor="b">
            <a:normAutofit fontScale="90000"/>
          </a:bodyPr>
          <a:lstStyle/>
          <a:p>
            <a:r>
              <a:rPr lang="en-US" dirty="0"/>
              <a:t>Ratio Calculations</a:t>
            </a:r>
          </a:p>
        </p:txBody>
      </p:sp>
      <p:sp>
        <p:nvSpPr>
          <p:cNvPr id="40"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graphicFrame>
        <p:nvGraphicFramePr>
          <p:cNvPr id="22" name="Content Placeholder 3">
            <a:extLst>
              <a:ext uri="{FF2B5EF4-FFF2-40B4-BE49-F238E27FC236}">
                <a16:creationId xmlns:a16="http://schemas.microsoft.com/office/drawing/2014/main" id="{4D5C452A-E66F-CD08-F7AC-7A27584D1569}"/>
              </a:ext>
            </a:extLst>
          </p:cNvPr>
          <p:cNvGraphicFramePr>
            <a:graphicFrameLocks noGrp="1"/>
          </p:cNvGraphicFramePr>
          <p:nvPr>
            <p:ph idx="1"/>
            <p:extLst>
              <p:ext uri="{D42A27DB-BD31-4B8C-83A1-F6EECF244321}">
                <p14:modId xmlns:p14="http://schemas.microsoft.com/office/powerpoint/2010/main" val="646608419"/>
              </p:ext>
            </p:extLst>
          </p:nvPr>
        </p:nvGraphicFramePr>
        <p:xfrm>
          <a:off x="106756" y="659567"/>
          <a:ext cx="11960326" cy="6067795"/>
        </p:xfrm>
        <a:graphic>
          <a:graphicData uri="http://schemas.openxmlformats.org/drawingml/2006/table">
            <a:tbl>
              <a:tblPr firstRow="1" bandRow="1">
                <a:tableStyleId>{E8B1032C-EA38-4F05-BA0D-38AFFFC7BED3}</a:tableStyleId>
              </a:tblPr>
              <a:tblGrid>
                <a:gridCol w="3286144">
                  <a:extLst>
                    <a:ext uri="{9D8B030D-6E8A-4147-A177-3AD203B41FA5}">
                      <a16:colId xmlns:a16="http://schemas.microsoft.com/office/drawing/2014/main" val="3596015003"/>
                    </a:ext>
                  </a:extLst>
                </a:gridCol>
                <a:gridCol w="1314011">
                  <a:extLst>
                    <a:ext uri="{9D8B030D-6E8A-4147-A177-3AD203B41FA5}">
                      <a16:colId xmlns:a16="http://schemas.microsoft.com/office/drawing/2014/main" val="3884686313"/>
                    </a:ext>
                  </a:extLst>
                </a:gridCol>
                <a:gridCol w="7360171">
                  <a:extLst>
                    <a:ext uri="{9D8B030D-6E8A-4147-A177-3AD203B41FA5}">
                      <a16:colId xmlns:a16="http://schemas.microsoft.com/office/drawing/2014/main" val="3445815839"/>
                    </a:ext>
                  </a:extLst>
                </a:gridCol>
              </a:tblGrid>
              <a:tr h="542389">
                <a:tc>
                  <a:txBody>
                    <a:bodyPr/>
                    <a:lstStyle/>
                    <a:p>
                      <a:pPr algn="l" fontAlgn="b"/>
                      <a:r>
                        <a:rPr lang="en-CA" sz="1800" b="1" u="none" strike="noStrike" dirty="0">
                          <a:effectLst/>
                        </a:rPr>
                        <a:t>Ratios</a:t>
                      </a:r>
                      <a:endParaRPr lang="en-CA" sz="1800" b="1" i="0" u="none" strike="noStrike" dirty="0">
                        <a:solidFill>
                          <a:srgbClr val="FFFFFF"/>
                        </a:solidFill>
                        <a:effectLst/>
                        <a:latin typeface="Calibri" panose="020F0502020204030204" pitchFamily="34" charset="0"/>
                      </a:endParaRPr>
                    </a:p>
                  </a:txBody>
                  <a:tcPr marL="3466" marR="3466" marT="3466" marB="0" anchor="b"/>
                </a:tc>
                <a:tc>
                  <a:txBody>
                    <a:bodyPr/>
                    <a:lstStyle/>
                    <a:p>
                      <a:pPr algn="l" fontAlgn="b"/>
                      <a:r>
                        <a:rPr lang="en-CA" sz="1800" b="1" u="none" strike="noStrike">
                          <a:effectLst/>
                        </a:rPr>
                        <a:t>Company SPGI Ratio</a:t>
                      </a:r>
                      <a:endParaRPr lang="en-CA" sz="1800" b="1" i="0" u="none" strike="noStrike">
                        <a:solidFill>
                          <a:srgbClr val="FFFFFF"/>
                        </a:solidFill>
                        <a:effectLst/>
                        <a:latin typeface="Calibri" panose="020F0502020204030204" pitchFamily="34" charset="0"/>
                      </a:endParaRPr>
                    </a:p>
                  </a:txBody>
                  <a:tcPr marL="3466" marR="3466" marT="3466" marB="0" anchor="b"/>
                </a:tc>
                <a:tc>
                  <a:txBody>
                    <a:bodyPr/>
                    <a:lstStyle/>
                    <a:p>
                      <a:pPr algn="l" fontAlgn="b"/>
                      <a:r>
                        <a:rPr lang="en-CA" sz="1600" b="1" u="none" strike="noStrike" dirty="0">
                          <a:effectLst/>
                        </a:rPr>
                        <a:t>Comments</a:t>
                      </a:r>
                      <a:endParaRPr lang="en-CA" sz="1600" b="1" i="0" u="none" strike="noStrike" dirty="0">
                        <a:solidFill>
                          <a:srgbClr val="FFFFFF"/>
                        </a:solidFill>
                        <a:effectLst/>
                        <a:latin typeface="Calibri" panose="020F0502020204030204" pitchFamily="34" charset="0"/>
                      </a:endParaRPr>
                    </a:p>
                  </a:txBody>
                  <a:tcPr marL="3466" marR="3466" marT="3466" marB="0" anchor="b"/>
                </a:tc>
                <a:extLst>
                  <a:ext uri="{0D108BD9-81ED-4DB2-BD59-A6C34878D82A}">
                    <a16:rowId xmlns:a16="http://schemas.microsoft.com/office/drawing/2014/main" val="1887281327"/>
                  </a:ext>
                </a:extLst>
              </a:tr>
              <a:tr h="272897">
                <a:tc>
                  <a:txBody>
                    <a:bodyPr/>
                    <a:lstStyle/>
                    <a:p>
                      <a:pPr algn="l" fontAlgn="b"/>
                      <a:r>
                        <a:rPr lang="en-CA" sz="1800" u="none" strike="noStrike" dirty="0">
                          <a:effectLst/>
                        </a:rPr>
                        <a:t>Current Ratio</a:t>
                      </a:r>
                      <a:endParaRPr lang="en-CA" sz="1800" b="1" i="0" u="none" strike="noStrike" dirty="0">
                        <a:solidFill>
                          <a:srgbClr val="000000"/>
                        </a:solidFill>
                        <a:effectLst/>
                        <a:latin typeface="+mj-lt"/>
                      </a:endParaRPr>
                    </a:p>
                  </a:txBody>
                  <a:tcPr marL="3466" marR="3466" marT="3466" marB="0" anchor="b"/>
                </a:tc>
                <a:tc>
                  <a:txBody>
                    <a:bodyPr/>
                    <a:lstStyle/>
                    <a:p>
                      <a:pPr algn="r" fontAlgn="b"/>
                      <a:r>
                        <a:rPr lang="en-CA" sz="1800" b="0" i="0" u="none" strike="noStrike" dirty="0">
                          <a:solidFill>
                            <a:srgbClr val="FF0000"/>
                          </a:solidFill>
                          <a:effectLst/>
                          <a:latin typeface="Calibri" panose="020F0502020204030204" pitchFamily="34" charset="0"/>
                        </a:rPr>
                        <a:t>0.84</a:t>
                      </a:r>
                    </a:p>
                  </a:txBody>
                  <a:tcPr marL="9525" marR="9525" marT="9525" marB="0" anchor="b"/>
                </a:tc>
                <a:tc>
                  <a:txBody>
                    <a:bodyPr/>
                    <a:lstStyle/>
                    <a:p>
                      <a:pPr algn="l" fontAlgn="b"/>
                      <a:r>
                        <a:rPr lang="en-CA" sz="1600" b="0" u="none" strike="noStrike" dirty="0">
                          <a:solidFill>
                            <a:srgbClr val="000000"/>
                          </a:solidFill>
                          <a:effectLst/>
                        </a:rPr>
                        <a:t>Less than 1 denotes a liquidity ratio, while a solid value is between 1.5 and 2.</a:t>
                      </a:r>
                      <a:endParaRPr lang="en-CA" sz="1600" b="0" i="0" u="none" strike="noStrike" dirty="0">
                        <a:solidFill>
                          <a:srgbClr val="000000"/>
                        </a:solidFill>
                        <a:effectLst/>
                        <a:latin typeface="+mj-lt"/>
                      </a:endParaRPr>
                    </a:p>
                  </a:txBody>
                  <a:tcPr marL="3466" marR="3466" marT="3466" marB="0" anchor="b"/>
                </a:tc>
                <a:extLst>
                  <a:ext uri="{0D108BD9-81ED-4DB2-BD59-A6C34878D82A}">
                    <a16:rowId xmlns:a16="http://schemas.microsoft.com/office/drawing/2014/main" val="4170684069"/>
                  </a:ext>
                </a:extLst>
              </a:tr>
              <a:tr h="482502">
                <a:tc>
                  <a:txBody>
                    <a:bodyPr/>
                    <a:lstStyle/>
                    <a:p>
                      <a:pPr algn="l" fontAlgn="b"/>
                      <a:r>
                        <a:rPr lang="en-CA" sz="1800" u="none" strike="noStrike" dirty="0">
                          <a:effectLst/>
                        </a:rPr>
                        <a:t>Quick Ratio</a:t>
                      </a:r>
                      <a:endParaRPr lang="en-CA" sz="1800" b="1" i="0" u="none" strike="noStrike" dirty="0">
                        <a:solidFill>
                          <a:srgbClr val="000000"/>
                        </a:solidFill>
                        <a:effectLst/>
                        <a:latin typeface="+mj-lt"/>
                      </a:endParaRPr>
                    </a:p>
                  </a:txBody>
                  <a:tcPr marL="3466" marR="3466" marT="3466" marB="0" anchor="b"/>
                </a:tc>
                <a:tc>
                  <a:txBody>
                    <a:bodyPr/>
                    <a:lstStyle/>
                    <a:p>
                      <a:pPr algn="r" fontAlgn="b"/>
                      <a:r>
                        <a:rPr lang="en-CA" sz="1800" b="0" i="0" u="none" strike="noStrike" dirty="0">
                          <a:solidFill>
                            <a:srgbClr val="FF0000"/>
                          </a:solidFill>
                          <a:effectLst/>
                          <a:latin typeface="Calibri" panose="020F0502020204030204" pitchFamily="34" charset="0"/>
                        </a:rPr>
                        <a:t>0.84</a:t>
                      </a:r>
                    </a:p>
                  </a:txBody>
                  <a:tcPr marL="9525" marR="9525" marT="9525" marB="0" anchor="b"/>
                </a:tc>
                <a:tc>
                  <a:txBody>
                    <a:bodyPr/>
                    <a:lstStyle/>
                    <a:p>
                      <a:pPr algn="l" fontAlgn="b"/>
                      <a:r>
                        <a:rPr lang="en-CA" sz="1600" b="0" u="none" strike="noStrike" dirty="0">
                          <a:solidFill>
                            <a:srgbClr val="000000"/>
                          </a:solidFill>
                          <a:effectLst/>
                        </a:rPr>
                        <a:t>No. should be more than 2, and because it is less than 1, the liquidity situation is once poorer.</a:t>
                      </a:r>
                      <a:endParaRPr lang="en-CA" sz="1600" b="0" i="0" u="none" strike="noStrike" dirty="0">
                        <a:solidFill>
                          <a:srgbClr val="000000"/>
                        </a:solidFill>
                        <a:effectLst/>
                        <a:latin typeface="+mj-lt"/>
                      </a:endParaRPr>
                    </a:p>
                  </a:txBody>
                  <a:tcPr marL="3466" marR="3466" marT="3466" marB="0" anchor="b"/>
                </a:tc>
                <a:extLst>
                  <a:ext uri="{0D108BD9-81ED-4DB2-BD59-A6C34878D82A}">
                    <a16:rowId xmlns:a16="http://schemas.microsoft.com/office/drawing/2014/main" val="1199659531"/>
                  </a:ext>
                </a:extLst>
              </a:tr>
              <a:tr h="482502">
                <a:tc>
                  <a:txBody>
                    <a:bodyPr/>
                    <a:lstStyle/>
                    <a:p>
                      <a:pPr algn="l" fontAlgn="b"/>
                      <a:r>
                        <a:rPr lang="en-CA" sz="1800" u="none" strike="noStrike" dirty="0">
                          <a:effectLst/>
                        </a:rPr>
                        <a:t>Debt-to-Equity Ratio</a:t>
                      </a:r>
                      <a:endParaRPr lang="en-CA" sz="1800" b="1" i="0" u="none" strike="noStrike" dirty="0">
                        <a:solidFill>
                          <a:srgbClr val="000000"/>
                        </a:solidFill>
                        <a:effectLst/>
                        <a:latin typeface="+mj-lt"/>
                      </a:endParaRPr>
                    </a:p>
                  </a:txBody>
                  <a:tcPr marL="3466" marR="3466" marT="3466" marB="0" anchor="b"/>
                </a:tc>
                <a:tc>
                  <a:txBody>
                    <a:bodyPr/>
                    <a:lstStyle/>
                    <a:p>
                      <a:pPr algn="r" fontAlgn="b"/>
                      <a:r>
                        <a:rPr lang="en-CA" sz="1800" b="0" i="0" u="none" strike="noStrike" dirty="0">
                          <a:solidFill>
                            <a:schemeClr val="accent1">
                              <a:lumMod val="75000"/>
                            </a:schemeClr>
                          </a:solidFill>
                          <a:effectLst/>
                          <a:latin typeface="Calibri" panose="020F0502020204030204" pitchFamily="34" charset="0"/>
                        </a:rPr>
                        <a:t>0.33</a:t>
                      </a:r>
                    </a:p>
                  </a:txBody>
                  <a:tcPr marL="9525" marR="9525" marT="9525" marB="0" anchor="b"/>
                </a:tc>
                <a:tc>
                  <a:txBody>
                    <a:bodyPr/>
                    <a:lstStyle/>
                    <a:p>
                      <a:pPr algn="l" fontAlgn="b"/>
                      <a:r>
                        <a:rPr lang="en-CA" sz="1600" b="0" u="none" strike="noStrike" dirty="0">
                          <a:solidFill>
                            <a:srgbClr val="000000"/>
                          </a:solidFill>
                          <a:effectLst/>
                        </a:rPr>
                        <a:t> Because the corporation depends more on equity than on debt, it is less than 1.</a:t>
                      </a:r>
                      <a:endParaRPr lang="en-CA" sz="1600" b="0" i="0" u="none" strike="noStrike" dirty="0">
                        <a:solidFill>
                          <a:srgbClr val="000000"/>
                        </a:solidFill>
                        <a:effectLst/>
                        <a:latin typeface="+mj-lt"/>
                      </a:endParaRPr>
                    </a:p>
                  </a:txBody>
                  <a:tcPr marL="3466" marR="3466" marT="3466" marB="0" anchor="b"/>
                </a:tc>
                <a:extLst>
                  <a:ext uri="{0D108BD9-81ED-4DB2-BD59-A6C34878D82A}">
                    <a16:rowId xmlns:a16="http://schemas.microsoft.com/office/drawing/2014/main" val="2245293754"/>
                  </a:ext>
                </a:extLst>
              </a:tr>
              <a:tr h="272897">
                <a:tc>
                  <a:txBody>
                    <a:bodyPr/>
                    <a:lstStyle/>
                    <a:p>
                      <a:pPr algn="l" fontAlgn="b"/>
                      <a:r>
                        <a:rPr lang="en-CA" sz="1800" u="none" strike="noStrike" dirty="0">
                          <a:effectLst/>
                        </a:rPr>
                        <a:t>Inventory Turnover Ratio</a:t>
                      </a:r>
                      <a:endParaRPr lang="en-CA" sz="1800" b="1" i="0" u="none" strike="noStrike" dirty="0">
                        <a:solidFill>
                          <a:srgbClr val="000000"/>
                        </a:solidFill>
                        <a:effectLst/>
                        <a:latin typeface="+mj-lt"/>
                      </a:endParaRPr>
                    </a:p>
                  </a:txBody>
                  <a:tcPr marL="3466" marR="3466" marT="3466" marB="0" anchor="b"/>
                </a:tc>
                <a:tc>
                  <a:txBody>
                    <a:bodyPr/>
                    <a:lstStyle/>
                    <a:p>
                      <a:pPr algn="r" fontAlgn="b"/>
                      <a:r>
                        <a:rPr lang="en-CA" sz="1800" b="0" i="0" u="none" strike="noStrike" dirty="0">
                          <a:solidFill>
                            <a:schemeClr val="tx1"/>
                          </a:solidFill>
                          <a:effectLst/>
                          <a:latin typeface="Calibri" panose="020F0502020204030204" pitchFamily="34" charset="0"/>
                        </a:rPr>
                        <a:t>0.00</a:t>
                      </a:r>
                    </a:p>
                  </a:txBody>
                  <a:tcPr marL="9525" marR="9525" marT="9525" marB="0" anchor="b"/>
                </a:tc>
                <a:tc>
                  <a:txBody>
                    <a:bodyPr/>
                    <a:lstStyle/>
                    <a:p>
                      <a:pPr algn="l" fontAlgn="b"/>
                      <a:r>
                        <a:rPr lang="en-CA" sz="1600" u="none" strike="noStrike" dirty="0">
                          <a:effectLst/>
                        </a:rPr>
                        <a:t>Inventory = 0 </a:t>
                      </a:r>
                      <a:endParaRPr lang="en-CA" sz="1600" b="0" i="0" u="none" strike="noStrike" dirty="0">
                        <a:solidFill>
                          <a:srgbClr val="000000"/>
                        </a:solidFill>
                        <a:effectLst/>
                        <a:latin typeface="+mj-lt"/>
                      </a:endParaRPr>
                    </a:p>
                  </a:txBody>
                  <a:tcPr marL="3466" marR="3466" marT="3466" marB="0" anchor="b"/>
                </a:tc>
                <a:extLst>
                  <a:ext uri="{0D108BD9-81ED-4DB2-BD59-A6C34878D82A}">
                    <a16:rowId xmlns:a16="http://schemas.microsoft.com/office/drawing/2014/main" val="948601763"/>
                  </a:ext>
                </a:extLst>
              </a:tr>
              <a:tr h="482502">
                <a:tc>
                  <a:txBody>
                    <a:bodyPr/>
                    <a:lstStyle/>
                    <a:p>
                      <a:pPr algn="l" fontAlgn="b"/>
                      <a:r>
                        <a:rPr lang="en-CA" sz="1800" u="none" strike="noStrike" dirty="0">
                          <a:effectLst/>
                        </a:rPr>
                        <a:t>Gross Profit Margin</a:t>
                      </a:r>
                      <a:endParaRPr lang="en-CA" sz="1800" b="1" i="0" u="none" strike="noStrike" dirty="0">
                        <a:solidFill>
                          <a:srgbClr val="000000"/>
                        </a:solidFill>
                        <a:effectLst/>
                        <a:latin typeface="+mj-lt"/>
                      </a:endParaRPr>
                    </a:p>
                  </a:txBody>
                  <a:tcPr marL="3466" marR="3466" marT="3466" marB="0" anchor="b"/>
                </a:tc>
                <a:tc>
                  <a:txBody>
                    <a:bodyPr/>
                    <a:lstStyle/>
                    <a:p>
                      <a:pPr algn="r" fontAlgn="b"/>
                      <a:r>
                        <a:rPr lang="en-CA" sz="1800" b="0" i="0" u="none" strike="noStrike" dirty="0">
                          <a:solidFill>
                            <a:schemeClr val="accent1">
                              <a:lumMod val="75000"/>
                            </a:schemeClr>
                          </a:solidFill>
                          <a:effectLst/>
                          <a:latin typeface="Calibri" panose="020F0502020204030204" pitchFamily="34" charset="0"/>
                        </a:rPr>
                        <a:t>66.86%</a:t>
                      </a:r>
                    </a:p>
                  </a:txBody>
                  <a:tcPr marL="9525" marR="9525" marT="9525" marB="0" anchor="b"/>
                </a:tc>
                <a:tc>
                  <a:txBody>
                    <a:bodyPr/>
                    <a:lstStyle/>
                    <a:p>
                      <a:pPr algn="l" fontAlgn="b"/>
                      <a:r>
                        <a:rPr lang="en-US" sz="1600" b="0" u="none" strike="noStrike" dirty="0">
                          <a:solidFill>
                            <a:srgbClr val="000000"/>
                          </a:solidFill>
                          <a:effectLst/>
                        </a:rPr>
                        <a:t>The company's gross profit margin is higher than the 10.7% average of the S&amp;P 500.</a:t>
                      </a:r>
                      <a:endParaRPr lang="en-US" sz="1600" b="0" i="0" u="none" strike="noStrike" dirty="0">
                        <a:solidFill>
                          <a:srgbClr val="000000"/>
                        </a:solidFill>
                        <a:effectLst/>
                        <a:latin typeface="+mj-lt"/>
                      </a:endParaRPr>
                    </a:p>
                  </a:txBody>
                  <a:tcPr marL="3466" marR="3466" marT="3466" marB="0" anchor="b"/>
                </a:tc>
                <a:extLst>
                  <a:ext uri="{0D108BD9-81ED-4DB2-BD59-A6C34878D82A}">
                    <a16:rowId xmlns:a16="http://schemas.microsoft.com/office/drawing/2014/main" val="529651234"/>
                  </a:ext>
                </a:extLst>
              </a:tr>
              <a:tr h="482502">
                <a:tc>
                  <a:txBody>
                    <a:bodyPr/>
                    <a:lstStyle/>
                    <a:p>
                      <a:pPr algn="l" fontAlgn="b"/>
                      <a:r>
                        <a:rPr lang="en-CA" sz="1800" u="none" strike="noStrike" dirty="0">
                          <a:effectLst/>
                        </a:rPr>
                        <a:t>Return on Sales Ratio</a:t>
                      </a:r>
                      <a:endParaRPr lang="en-CA" sz="1800" b="1" i="0" u="none" strike="noStrike" dirty="0">
                        <a:solidFill>
                          <a:srgbClr val="000000"/>
                        </a:solidFill>
                        <a:effectLst/>
                        <a:latin typeface="+mj-lt"/>
                      </a:endParaRPr>
                    </a:p>
                  </a:txBody>
                  <a:tcPr marL="3466" marR="3466" marT="3466" marB="0" anchor="b"/>
                </a:tc>
                <a:tc>
                  <a:txBody>
                    <a:bodyPr/>
                    <a:lstStyle/>
                    <a:p>
                      <a:pPr algn="r" fontAlgn="b"/>
                      <a:r>
                        <a:rPr lang="en-CA" sz="1800" b="0" i="0" u="none" strike="noStrike" dirty="0">
                          <a:solidFill>
                            <a:schemeClr val="accent1">
                              <a:lumMod val="75000"/>
                            </a:schemeClr>
                          </a:solidFill>
                          <a:effectLst/>
                          <a:latin typeface="Calibri" panose="020F0502020204030204" pitchFamily="34" charset="0"/>
                        </a:rPr>
                        <a:t>32.17%</a:t>
                      </a:r>
                    </a:p>
                  </a:txBody>
                  <a:tcPr marL="9525" marR="9525" marT="9525" marB="0" anchor="b"/>
                </a:tc>
                <a:tc>
                  <a:txBody>
                    <a:bodyPr/>
                    <a:lstStyle/>
                    <a:p>
                      <a:pPr algn="l" fontAlgn="b"/>
                      <a:r>
                        <a:rPr lang="en-US" sz="1600" b="0" u="none" strike="noStrike" dirty="0">
                          <a:solidFill>
                            <a:srgbClr val="000000"/>
                          </a:solidFill>
                          <a:effectLst/>
                        </a:rPr>
                        <a:t>When compared to other financial services companies, this one has a very impressive return on sales ratio.</a:t>
                      </a:r>
                      <a:endParaRPr lang="en-US" sz="1600" b="0" i="0" u="none" strike="noStrike" dirty="0">
                        <a:solidFill>
                          <a:srgbClr val="000000"/>
                        </a:solidFill>
                        <a:effectLst/>
                        <a:latin typeface="+mj-lt"/>
                      </a:endParaRPr>
                    </a:p>
                  </a:txBody>
                  <a:tcPr marL="3466" marR="3466" marT="3466" marB="0" anchor="b"/>
                </a:tc>
                <a:extLst>
                  <a:ext uri="{0D108BD9-81ED-4DB2-BD59-A6C34878D82A}">
                    <a16:rowId xmlns:a16="http://schemas.microsoft.com/office/drawing/2014/main" val="898819434"/>
                  </a:ext>
                </a:extLst>
              </a:tr>
              <a:tr h="482502">
                <a:tc>
                  <a:txBody>
                    <a:bodyPr/>
                    <a:lstStyle/>
                    <a:p>
                      <a:pPr algn="l" fontAlgn="b"/>
                      <a:r>
                        <a:rPr lang="en-CA" sz="1800" u="none" strike="noStrike" dirty="0">
                          <a:effectLst/>
                        </a:rPr>
                        <a:t>Return on Total Assets</a:t>
                      </a:r>
                      <a:endParaRPr lang="en-CA" sz="1800" b="1" i="0" u="none" strike="noStrike" dirty="0">
                        <a:solidFill>
                          <a:srgbClr val="000000"/>
                        </a:solidFill>
                        <a:effectLst/>
                        <a:latin typeface="+mj-lt"/>
                      </a:endParaRPr>
                    </a:p>
                  </a:txBody>
                  <a:tcPr marL="3466" marR="3466" marT="3466" marB="0" anchor="b"/>
                </a:tc>
                <a:tc>
                  <a:txBody>
                    <a:bodyPr/>
                    <a:lstStyle/>
                    <a:p>
                      <a:pPr algn="r" fontAlgn="b"/>
                      <a:r>
                        <a:rPr lang="en-CA" sz="1800" b="0" i="0" u="none" strike="noStrike" dirty="0">
                          <a:solidFill>
                            <a:schemeClr val="accent1">
                              <a:lumMod val="75000"/>
                            </a:schemeClr>
                          </a:solidFill>
                          <a:effectLst/>
                          <a:latin typeface="Calibri" panose="020F0502020204030204" pitchFamily="34" charset="0"/>
                        </a:rPr>
                        <a:t>4.77%</a:t>
                      </a:r>
                    </a:p>
                  </a:txBody>
                  <a:tcPr marL="9525" marR="9525" marT="9525" marB="0" anchor="b"/>
                </a:tc>
                <a:tc>
                  <a:txBody>
                    <a:bodyPr/>
                    <a:lstStyle/>
                    <a:p>
                      <a:pPr algn="l" fontAlgn="b"/>
                      <a:r>
                        <a:rPr lang="en-US" sz="1600" b="0" u="none" strike="noStrike" dirty="0">
                          <a:solidFill>
                            <a:srgbClr val="000000"/>
                          </a:solidFill>
                          <a:effectLst/>
                        </a:rPr>
                        <a:t>The return on total assets of the firm is higher than that of the banking industry, which usually stays below 1%.</a:t>
                      </a:r>
                      <a:endParaRPr lang="en-US" sz="1600" b="0" i="0" u="none" strike="noStrike" dirty="0">
                        <a:solidFill>
                          <a:srgbClr val="000000"/>
                        </a:solidFill>
                        <a:effectLst/>
                        <a:latin typeface="+mj-lt"/>
                      </a:endParaRPr>
                    </a:p>
                  </a:txBody>
                  <a:tcPr marL="3466" marR="3466" marT="3466" marB="0" anchor="b"/>
                </a:tc>
                <a:extLst>
                  <a:ext uri="{0D108BD9-81ED-4DB2-BD59-A6C34878D82A}">
                    <a16:rowId xmlns:a16="http://schemas.microsoft.com/office/drawing/2014/main" val="258219819"/>
                  </a:ext>
                </a:extLst>
              </a:tr>
              <a:tr h="722050">
                <a:tc>
                  <a:txBody>
                    <a:bodyPr/>
                    <a:lstStyle/>
                    <a:p>
                      <a:pPr algn="l" fontAlgn="b"/>
                      <a:r>
                        <a:rPr lang="en-CA" sz="1800" u="none" strike="noStrike" dirty="0">
                          <a:effectLst/>
                        </a:rPr>
                        <a:t>Return on Equity Ratio</a:t>
                      </a:r>
                      <a:endParaRPr lang="en-CA" sz="1800" b="1" i="0" u="none" strike="noStrike" dirty="0">
                        <a:solidFill>
                          <a:srgbClr val="000000"/>
                        </a:solidFill>
                        <a:effectLst/>
                        <a:latin typeface="+mj-lt"/>
                      </a:endParaRPr>
                    </a:p>
                  </a:txBody>
                  <a:tcPr marL="3466" marR="3466" marT="3466" marB="0" anchor="b"/>
                </a:tc>
                <a:tc>
                  <a:txBody>
                    <a:bodyPr/>
                    <a:lstStyle/>
                    <a:p>
                      <a:pPr algn="r" fontAlgn="b"/>
                      <a:r>
                        <a:rPr lang="en-CA" sz="1800" b="0" i="0" u="none" strike="noStrike" dirty="0">
                          <a:solidFill>
                            <a:schemeClr val="accent1">
                              <a:lumMod val="75000"/>
                            </a:schemeClr>
                          </a:solidFill>
                          <a:effectLst/>
                          <a:latin typeface="Calibri" panose="020F0502020204030204" pitchFamily="34" charset="0"/>
                        </a:rPr>
                        <a:t>8.46%</a:t>
                      </a:r>
                    </a:p>
                  </a:txBody>
                  <a:tcPr marL="9525" marR="9525" marT="9525" marB="0" anchor="b"/>
                </a:tc>
                <a:tc>
                  <a:txBody>
                    <a:bodyPr/>
                    <a:lstStyle/>
                    <a:p>
                      <a:pPr algn="l" fontAlgn="b"/>
                      <a:r>
                        <a:rPr lang="en-CA" sz="1600" b="0" u="none" strike="noStrike" dirty="0">
                          <a:solidFill>
                            <a:srgbClr val="000000"/>
                          </a:solidFill>
                          <a:effectLst/>
                        </a:rPr>
                        <a:t>Greater the ROE, the more profit the business makes for each dollar invested by shareholders. </a:t>
                      </a:r>
                    </a:p>
                    <a:p>
                      <a:pPr algn="l" fontAlgn="b"/>
                      <a:endParaRPr lang="en-CA" sz="1600" b="0" i="0" u="none" strike="noStrike" dirty="0">
                        <a:solidFill>
                          <a:srgbClr val="000000"/>
                        </a:solidFill>
                        <a:effectLst/>
                        <a:latin typeface="+mj-lt"/>
                      </a:endParaRPr>
                    </a:p>
                  </a:txBody>
                  <a:tcPr marL="3466" marR="3466" marT="3466" marB="0" anchor="b"/>
                </a:tc>
                <a:extLst>
                  <a:ext uri="{0D108BD9-81ED-4DB2-BD59-A6C34878D82A}">
                    <a16:rowId xmlns:a16="http://schemas.microsoft.com/office/drawing/2014/main" val="1082488115"/>
                  </a:ext>
                </a:extLst>
              </a:tr>
              <a:tr h="482502">
                <a:tc>
                  <a:txBody>
                    <a:bodyPr/>
                    <a:lstStyle/>
                    <a:p>
                      <a:pPr algn="l" fontAlgn="b"/>
                      <a:r>
                        <a:rPr lang="en-CA" sz="1800" u="none" strike="noStrike" dirty="0">
                          <a:effectLst/>
                        </a:rPr>
                        <a:t>Earnings per share</a:t>
                      </a:r>
                      <a:endParaRPr lang="en-CA" sz="1800" b="1" i="0" u="none" strike="noStrike" dirty="0">
                        <a:solidFill>
                          <a:srgbClr val="000000"/>
                        </a:solidFill>
                        <a:effectLst/>
                        <a:latin typeface="+mj-lt"/>
                      </a:endParaRPr>
                    </a:p>
                  </a:txBody>
                  <a:tcPr marL="3466" marR="3466" marT="3466" marB="0" anchor="b"/>
                </a:tc>
                <a:tc>
                  <a:txBody>
                    <a:bodyPr/>
                    <a:lstStyle/>
                    <a:p>
                      <a:pPr algn="r" fontAlgn="b"/>
                      <a:r>
                        <a:rPr lang="en-CA" sz="1800" b="0" i="0" u="none" strike="noStrike" dirty="0">
                          <a:solidFill>
                            <a:schemeClr val="accent1">
                              <a:lumMod val="75000"/>
                            </a:schemeClr>
                          </a:solidFill>
                          <a:effectLst/>
                          <a:latin typeface="Calibri" panose="020F0502020204030204" pitchFamily="34" charset="0"/>
                        </a:rPr>
                        <a:t>$8.25</a:t>
                      </a:r>
                    </a:p>
                  </a:txBody>
                  <a:tcPr marL="9525" marR="9525" marT="9525" marB="0" anchor="b"/>
                </a:tc>
                <a:tc>
                  <a:txBody>
                    <a:bodyPr/>
                    <a:lstStyle/>
                    <a:p>
                      <a:pPr algn="l" fontAlgn="b"/>
                      <a:r>
                        <a:rPr lang="en-US" sz="1600" b="0" u="none" strike="noStrike" dirty="0">
                          <a:solidFill>
                            <a:srgbClr val="000000"/>
                          </a:solidFill>
                          <a:effectLst/>
                        </a:rPr>
                        <a:t>The company's profits per share (EPS) is higher than the $3.15 benchmark set by the banking industry.</a:t>
                      </a:r>
                      <a:endParaRPr lang="en-US" sz="1600" b="0" i="0" u="none" strike="noStrike" dirty="0">
                        <a:solidFill>
                          <a:srgbClr val="000000"/>
                        </a:solidFill>
                        <a:effectLst/>
                        <a:latin typeface="+mj-lt"/>
                      </a:endParaRPr>
                    </a:p>
                  </a:txBody>
                  <a:tcPr marL="3466" marR="3466" marT="3466" marB="0" anchor="b"/>
                </a:tc>
                <a:extLst>
                  <a:ext uri="{0D108BD9-81ED-4DB2-BD59-A6C34878D82A}">
                    <a16:rowId xmlns:a16="http://schemas.microsoft.com/office/drawing/2014/main" val="2383936441"/>
                  </a:ext>
                </a:extLst>
              </a:tr>
              <a:tr h="482502">
                <a:tc>
                  <a:txBody>
                    <a:bodyPr/>
                    <a:lstStyle/>
                    <a:p>
                      <a:pPr algn="l" fontAlgn="b"/>
                      <a:r>
                        <a:rPr lang="en-CA" sz="1800" u="none" strike="noStrike" dirty="0">
                          <a:effectLst/>
                        </a:rPr>
                        <a:t>Price/Earnings Ratio</a:t>
                      </a:r>
                      <a:endParaRPr lang="en-CA" sz="1800" b="1" i="0" u="none" strike="noStrike" dirty="0">
                        <a:solidFill>
                          <a:srgbClr val="000000"/>
                        </a:solidFill>
                        <a:effectLst/>
                        <a:latin typeface="+mj-lt"/>
                      </a:endParaRPr>
                    </a:p>
                  </a:txBody>
                  <a:tcPr marL="3466" marR="3466" marT="3466" marB="0" anchor="b"/>
                </a:tc>
                <a:tc>
                  <a:txBody>
                    <a:bodyPr/>
                    <a:lstStyle/>
                    <a:p>
                      <a:pPr algn="r" fontAlgn="b"/>
                      <a:r>
                        <a:rPr lang="en-CA" sz="1800" b="0" i="0" u="none" strike="noStrike" dirty="0">
                          <a:solidFill>
                            <a:schemeClr val="accent1">
                              <a:lumMod val="75000"/>
                            </a:schemeClr>
                          </a:solidFill>
                          <a:effectLst/>
                          <a:latin typeface="Calibri" panose="020F0502020204030204" pitchFamily="34" charset="0"/>
                        </a:rPr>
                        <a:t>50.32</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b="0" u="none" strike="noStrike" kern="1200" dirty="0">
                          <a:solidFill>
                            <a:srgbClr val="000000"/>
                          </a:solidFill>
                          <a:effectLst/>
                        </a:rPr>
                        <a:t>The price-to-earnings ratio (PE) of the firm is higher than the 34.63 PE for the banking sector.</a:t>
                      </a:r>
                      <a:endParaRPr lang="en-US" sz="1600" b="0" i="0" u="none" strike="noStrike" kern="1200" dirty="0">
                        <a:solidFill>
                          <a:srgbClr val="000000"/>
                        </a:solidFill>
                        <a:effectLst/>
                        <a:latin typeface="+mn-lt"/>
                        <a:ea typeface="+mn-ea"/>
                        <a:cs typeface="+mn-cs"/>
                      </a:endParaRPr>
                    </a:p>
                  </a:txBody>
                  <a:tcPr marL="3466" marR="3466" marT="3466" marB="0" anchor="b"/>
                </a:tc>
                <a:extLst>
                  <a:ext uri="{0D108BD9-81ED-4DB2-BD59-A6C34878D82A}">
                    <a16:rowId xmlns:a16="http://schemas.microsoft.com/office/drawing/2014/main" val="3216117972"/>
                  </a:ext>
                </a:extLst>
              </a:tr>
              <a:tr h="482502">
                <a:tc>
                  <a:txBody>
                    <a:bodyPr/>
                    <a:lstStyle/>
                    <a:p>
                      <a:pPr algn="l" fontAlgn="b"/>
                      <a:r>
                        <a:rPr lang="en-CA" sz="1800" u="none" strike="noStrike" dirty="0">
                          <a:effectLst/>
                        </a:rPr>
                        <a:t>Dividend Payout Ratio</a:t>
                      </a:r>
                      <a:endParaRPr lang="en-CA" sz="1800" b="1" i="0" u="none" strike="noStrike" dirty="0">
                        <a:solidFill>
                          <a:srgbClr val="000000"/>
                        </a:solidFill>
                        <a:effectLst/>
                        <a:latin typeface="+mj-lt"/>
                      </a:endParaRPr>
                    </a:p>
                  </a:txBody>
                  <a:tcPr marL="3466" marR="3466" marT="3466" marB="0" anchor="b"/>
                </a:tc>
                <a:tc>
                  <a:txBody>
                    <a:bodyPr/>
                    <a:lstStyle/>
                    <a:p>
                      <a:pPr algn="r" fontAlgn="b"/>
                      <a:r>
                        <a:rPr lang="en-CA" sz="1800" b="0" i="0" u="none" strike="noStrike" dirty="0">
                          <a:solidFill>
                            <a:schemeClr val="accent1">
                              <a:lumMod val="75000"/>
                            </a:schemeClr>
                          </a:solidFill>
                          <a:effectLst/>
                          <a:latin typeface="Calibri" panose="020F0502020204030204" pitchFamily="34" charset="0"/>
                        </a:rPr>
                        <a:t>0.49</a:t>
                      </a:r>
                    </a:p>
                  </a:txBody>
                  <a:tcPr marL="9525" marR="9525" marT="9525" marB="0" anchor="b"/>
                </a:tc>
                <a:tc>
                  <a:txBody>
                    <a:bodyPr/>
                    <a:lstStyle/>
                    <a:p>
                      <a:pPr algn="l" fontAlgn="b"/>
                      <a:r>
                        <a:rPr lang="en-US" sz="1600" b="0" u="none" strike="noStrike" dirty="0">
                          <a:solidFill>
                            <a:srgbClr val="000000"/>
                          </a:solidFill>
                          <a:effectLst/>
                        </a:rPr>
                        <a:t>The S&amp;P Global company's dividend payout ratio is highly favorable and is drawing significant investor interest.</a:t>
                      </a:r>
                      <a:endParaRPr lang="en-CA" sz="1600" b="0" i="0" u="none" strike="noStrike" dirty="0">
                        <a:solidFill>
                          <a:srgbClr val="000000"/>
                        </a:solidFill>
                        <a:effectLst/>
                        <a:latin typeface="+mj-lt"/>
                      </a:endParaRPr>
                    </a:p>
                  </a:txBody>
                  <a:tcPr marL="3466" marR="3466" marT="3466" marB="0" anchor="b"/>
                </a:tc>
                <a:extLst>
                  <a:ext uri="{0D108BD9-81ED-4DB2-BD59-A6C34878D82A}">
                    <a16:rowId xmlns:a16="http://schemas.microsoft.com/office/drawing/2014/main" val="1402062399"/>
                  </a:ext>
                </a:extLst>
              </a:tr>
              <a:tr h="272897">
                <a:tc>
                  <a:txBody>
                    <a:bodyPr/>
                    <a:lstStyle/>
                    <a:p>
                      <a:pPr algn="l" fontAlgn="b"/>
                      <a:r>
                        <a:rPr lang="en-CA" sz="1800" u="none" strike="noStrike" dirty="0">
                          <a:effectLst/>
                        </a:rPr>
                        <a:t>Retention Ratio</a:t>
                      </a:r>
                      <a:endParaRPr lang="en-CA" sz="1800" b="1" i="0" u="none" strike="noStrike" dirty="0">
                        <a:solidFill>
                          <a:srgbClr val="000000"/>
                        </a:solidFill>
                        <a:effectLst/>
                        <a:latin typeface="+mj-lt"/>
                      </a:endParaRPr>
                    </a:p>
                  </a:txBody>
                  <a:tcPr marL="3466" marR="3466" marT="3466" marB="0" anchor="b"/>
                </a:tc>
                <a:tc>
                  <a:txBody>
                    <a:bodyPr/>
                    <a:lstStyle/>
                    <a:p>
                      <a:pPr algn="r" fontAlgn="b"/>
                      <a:r>
                        <a:rPr lang="en-CA" sz="1800" b="0" i="0" u="none" strike="noStrike" dirty="0">
                          <a:solidFill>
                            <a:schemeClr val="accent1">
                              <a:lumMod val="75000"/>
                            </a:schemeClr>
                          </a:solidFill>
                          <a:effectLst/>
                          <a:latin typeface="Calibri" panose="020F0502020204030204" pitchFamily="34" charset="0"/>
                        </a:rPr>
                        <a:t>0.51</a:t>
                      </a:r>
                    </a:p>
                  </a:txBody>
                  <a:tcPr marL="9525" marR="9525" marT="9525" marB="0" anchor="b"/>
                </a:tc>
                <a:tc>
                  <a:txBody>
                    <a:bodyPr/>
                    <a:lstStyle/>
                    <a:p>
                      <a:pPr algn="l" fontAlgn="b"/>
                      <a:r>
                        <a:rPr lang="en-US" sz="1600" b="0" u="none" strike="noStrike" dirty="0">
                          <a:solidFill>
                            <a:srgbClr val="000000"/>
                          </a:solidFill>
                          <a:effectLst/>
                        </a:rPr>
                        <a:t>Reinvestment of earnings by S&amp;P Global is increasing.</a:t>
                      </a:r>
                      <a:endParaRPr lang="en-US" sz="1600" b="0" i="0" u="none" strike="noStrike" dirty="0">
                        <a:solidFill>
                          <a:srgbClr val="000000"/>
                        </a:solidFill>
                        <a:effectLst/>
                        <a:latin typeface="+mj-lt"/>
                      </a:endParaRPr>
                    </a:p>
                  </a:txBody>
                  <a:tcPr marL="3466" marR="3466" marT="3466" marB="0" anchor="b"/>
                </a:tc>
                <a:extLst>
                  <a:ext uri="{0D108BD9-81ED-4DB2-BD59-A6C34878D82A}">
                    <a16:rowId xmlns:a16="http://schemas.microsoft.com/office/drawing/2014/main" val="2850804877"/>
                  </a:ext>
                </a:extLst>
              </a:tr>
            </a:tbl>
          </a:graphicData>
        </a:graphic>
      </p:graphicFrame>
    </p:spTree>
    <p:extLst>
      <p:ext uri="{BB962C8B-B14F-4D97-AF65-F5344CB8AC3E}">
        <p14:creationId xmlns:p14="http://schemas.microsoft.com/office/powerpoint/2010/main" val="2077654234"/>
      </p:ext>
    </p:extLst>
  </p:cSld>
  <p:clrMapOvr>
    <a:masterClrMapping/>
  </p:clrMapOvr>
</p:sld>
</file>

<file path=ppt/theme/theme1.xml><?xml version="1.0" encoding="utf-8"?>
<a:theme xmlns:a="http://schemas.openxmlformats.org/drawingml/2006/main" name="HeadlinesVTI">
  <a:themeElements>
    <a:clrScheme name="AnalogousFromLightSeedLeftStep">
      <a:dk1>
        <a:srgbClr val="000000"/>
      </a:dk1>
      <a:lt1>
        <a:srgbClr val="FFFFFF"/>
      </a:lt1>
      <a:dk2>
        <a:srgbClr val="412924"/>
      </a:dk2>
      <a:lt2>
        <a:srgbClr val="E7E2E8"/>
      </a:lt2>
      <a:accent1>
        <a:srgbClr val="49B732"/>
      </a:accent1>
      <a:accent2>
        <a:srgbClr val="7EAE39"/>
      </a:accent2>
      <a:accent3>
        <a:srgbClr val="A5A44C"/>
      </a:accent3>
      <a:accent4>
        <a:srgbClr val="DE8F26"/>
      </a:accent4>
      <a:accent5>
        <a:srgbClr val="EE826E"/>
      </a:accent5>
      <a:accent6>
        <a:srgbClr val="EB4E76"/>
      </a:accent6>
      <a:hlink>
        <a:srgbClr val="A269AE"/>
      </a:hlink>
      <a:folHlink>
        <a:srgbClr val="7F7F7F"/>
      </a:folHlink>
    </a:clrScheme>
    <a:fontScheme name="Custom 211">
      <a:majorFont>
        <a:latin typeface="Sitka Banner"/>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8000"/>
            <a:satMod val="170000"/>
          </a:schemeClr>
        </a:solidFill>
        <a:gradFill rotWithShape="1">
          <a:gsLst>
            <a:gs pos="0">
              <a:schemeClr val="phClr">
                <a:tint val="93000"/>
                <a:satMod val="16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VTI" id="{66EB4A02-0C0F-47F1-9F48-4E6882B9F967}" vid="{F3552358-4452-4FDA-9568-4F5DA32F7A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3464</TotalTime>
  <Words>1444</Words>
  <Application>Microsoft Macintosh PowerPoint</Application>
  <PresentationFormat>Widescreen</PresentationFormat>
  <Paragraphs>173</Paragraphs>
  <Slides>19</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Aptos</vt:lpstr>
      <vt:lpstr>Arial</vt:lpstr>
      <vt:lpstr>Avenir Next LT Pro</vt:lpstr>
      <vt:lpstr>Calibri</vt:lpstr>
      <vt:lpstr>Helvetica Neue</vt:lpstr>
      <vt:lpstr>Sitka Banner</vt:lpstr>
      <vt:lpstr>HeadlinesVTI</vt:lpstr>
      <vt:lpstr>S&amp;P Global Inc.: Financial Overview </vt:lpstr>
      <vt:lpstr>Members</vt:lpstr>
      <vt:lpstr>Introduction</vt:lpstr>
      <vt:lpstr>History </vt:lpstr>
      <vt:lpstr>Current operations</vt:lpstr>
      <vt:lpstr>Macroeconomic environment  S&amp;P Global has historically pursued a combination of organic growth, strategic partnerships, and selective acquisitions to expand its business and maintain its position as a global leader in financial information and analytics. </vt:lpstr>
      <vt:lpstr>MARKET CAP </vt:lpstr>
      <vt:lpstr>Competitors </vt:lpstr>
      <vt:lpstr>Ratio Calculations</vt:lpstr>
      <vt:lpstr>Capital Asset Pricing Model</vt:lpstr>
      <vt:lpstr>WACC</vt:lpstr>
      <vt:lpstr>SMA</vt:lpstr>
      <vt:lpstr>EMA</vt:lpstr>
      <vt:lpstr>Stock price for a year</vt:lpstr>
      <vt:lpstr>Monte Carlo Simulation  Benefits: Provides insights into the range of possible outcomes and their probabilities, helping decision-makers make informed choices. Accounts for uncertainty and variability in complex systems, improving risk assessment and planning. Allows for sensitivity analysis to identify the most influential factors and assess their impact on outcomes. </vt:lpstr>
      <vt:lpstr>Facebook Prophet</vt:lpstr>
      <vt:lpstr>Recommendations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S&amp;P Global: Financial Information Services Overview </dc:title>
  <dc:creator>Pushkar Kapil</dc:creator>
  <cp:lastModifiedBy>Pushkar Kapil</cp:lastModifiedBy>
  <cp:revision>14</cp:revision>
  <dcterms:created xsi:type="dcterms:W3CDTF">2024-04-10T06:15:00Z</dcterms:created>
  <dcterms:modified xsi:type="dcterms:W3CDTF">2024-04-18T04:41:44Z</dcterms:modified>
</cp:coreProperties>
</file>